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handoutMasterIdLst>
    <p:handoutMasterId r:id="rId29"/>
  </p:handoutMasterIdLst>
  <p:sldIdLst>
    <p:sldId id="256" r:id="rId2"/>
    <p:sldId id="258" r:id="rId3"/>
    <p:sldId id="270" r:id="rId4"/>
    <p:sldId id="271" r:id="rId5"/>
    <p:sldId id="272" r:id="rId6"/>
    <p:sldId id="273" r:id="rId7"/>
    <p:sldId id="259" r:id="rId8"/>
    <p:sldId id="282" r:id="rId9"/>
    <p:sldId id="262" r:id="rId10"/>
    <p:sldId id="260" r:id="rId11"/>
    <p:sldId id="261" r:id="rId12"/>
    <p:sldId id="264" r:id="rId13"/>
    <p:sldId id="263" r:id="rId14"/>
    <p:sldId id="265" r:id="rId15"/>
    <p:sldId id="267" r:id="rId16"/>
    <p:sldId id="266" r:id="rId17"/>
    <p:sldId id="269" r:id="rId18"/>
    <p:sldId id="283" r:id="rId19"/>
    <p:sldId id="279" r:id="rId20"/>
    <p:sldId id="280" r:id="rId21"/>
    <p:sldId id="281" r:id="rId22"/>
    <p:sldId id="278" r:id="rId23"/>
    <p:sldId id="277" r:id="rId24"/>
    <p:sldId id="274" r:id="rId25"/>
    <p:sldId id="275" r:id="rId26"/>
    <p:sldId id="284" r:id="rId27"/>
  </p:sldIdLst>
  <p:sldSz cx="9144000" cy="6858000" type="letter"/>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AD6"/>
    <a:srgbClr val="969397"/>
    <a:srgbClr val="001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32" autoAdjust="0"/>
  </p:normalViewPr>
  <p:slideViewPr>
    <p:cSldViewPr snapToGrid="0">
      <p:cViewPr varScale="1">
        <p:scale>
          <a:sx n="152" d="100"/>
          <a:sy n="152" d="100"/>
        </p:scale>
        <p:origin x="2064"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2BB6C8-5FEE-4026-BB42-4990167B6B4E}"/>
              </a:ext>
            </a:extLst>
          </p:cNvPr>
          <p:cNvSpPr>
            <a:spLocks noGrp="1"/>
          </p:cNvSpPr>
          <p:nvPr>
            <p:ph type="hdr" sz="quarter"/>
          </p:nvPr>
        </p:nvSpPr>
        <p:spPr>
          <a:xfrm>
            <a:off x="1" y="1"/>
            <a:ext cx="3038145" cy="465743"/>
          </a:xfrm>
          <a:prstGeom prst="rect">
            <a:avLst/>
          </a:prstGeom>
        </p:spPr>
        <p:txBody>
          <a:bodyPr vert="horz" lIns="88126" tIns="44064" rIns="88126" bIns="44064" rtlCol="0"/>
          <a:lstStyle>
            <a:lvl1pPr algn="l">
              <a:defRPr sz="1200"/>
            </a:lvl1pPr>
          </a:lstStyle>
          <a:p>
            <a:endParaRPr lang="en-US"/>
          </a:p>
        </p:txBody>
      </p:sp>
      <p:sp>
        <p:nvSpPr>
          <p:cNvPr id="3" name="Date Placeholder 2">
            <a:extLst>
              <a:ext uri="{FF2B5EF4-FFF2-40B4-BE49-F238E27FC236}">
                <a16:creationId xmlns:a16="http://schemas.microsoft.com/office/drawing/2014/main" id="{EE97B858-8B74-481A-AD7C-E954D2631A94}"/>
              </a:ext>
            </a:extLst>
          </p:cNvPr>
          <p:cNvSpPr>
            <a:spLocks noGrp="1"/>
          </p:cNvSpPr>
          <p:nvPr>
            <p:ph type="dt" sz="quarter" idx="1"/>
          </p:nvPr>
        </p:nvSpPr>
        <p:spPr>
          <a:xfrm>
            <a:off x="3970734" y="1"/>
            <a:ext cx="3038145" cy="465743"/>
          </a:xfrm>
          <a:prstGeom prst="rect">
            <a:avLst/>
          </a:prstGeom>
        </p:spPr>
        <p:txBody>
          <a:bodyPr vert="horz" lIns="88126" tIns="44064" rIns="88126" bIns="44064" rtlCol="0"/>
          <a:lstStyle>
            <a:lvl1pPr algn="r">
              <a:defRPr sz="1200"/>
            </a:lvl1pPr>
          </a:lstStyle>
          <a:p>
            <a:fld id="{68731F01-A8C0-423B-B731-5D0A18505451}" type="datetimeFigureOut">
              <a:rPr lang="en-US" smtClean="0"/>
              <a:t>7/11/2024</a:t>
            </a:fld>
            <a:endParaRPr lang="en-US"/>
          </a:p>
        </p:txBody>
      </p:sp>
      <p:sp>
        <p:nvSpPr>
          <p:cNvPr id="4" name="Footer Placeholder 3">
            <a:extLst>
              <a:ext uri="{FF2B5EF4-FFF2-40B4-BE49-F238E27FC236}">
                <a16:creationId xmlns:a16="http://schemas.microsoft.com/office/drawing/2014/main" id="{4A55DACE-3592-4A42-BCC9-706C966519DB}"/>
              </a:ext>
            </a:extLst>
          </p:cNvPr>
          <p:cNvSpPr>
            <a:spLocks noGrp="1"/>
          </p:cNvSpPr>
          <p:nvPr>
            <p:ph type="ftr" sz="quarter" idx="2"/>
          </p:nvPr>
        </p:nvSpPr>
        <p:spPr>
          <a:xfrm>
            <a:off x="1" y="8830658"/>
            <a:ext cx="3038145" cy="465742"/>
          </a:xfrm>
          <a:prstGeom prst="rect">
            <a:avLst/>
          </a:prstGeom>
        </p:spPr>
        <p:txBody>
          <a:bodyPr vert="horz" lIns="88126" tIns="44064" rIns="88126" bIns="4406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4158B3E-01E1-4CFE-93DE-DA046A0B473D}"/>
              </a:ext>
            </a:extLst>
          </p:cNvPr>
          <p:cNvSpPr>
            <a:spLocks noGrp="1"/>
          </p:cNvSpPr>
          <p:nvPr>
            <p:ph type="sldNum" sz="quarter" idx="3"/>
          </p:nvPr>
        </p:nvSpPr>
        <p:spPr>
          <a:xfrm>
            <a:off x="3970734" y="8830658"/>
            <a:ext cx="3038145" cy="465742"/>
          </a:xfrm>
          <a:prstGeom prst="rect">
            <a:avLst/>
          </a:prstGeom>
        </p:spPr>
        <p:txBody>
          <a:bodyPr vert="horz" lIns="88126" tIns="44064" rIns="88126" bIns="44064" rtlCol="0" anchor="b"/>
          <a:lstStyle>
            <a:lvl1pPr algn="r">
              <a:defRPr sz="1200"/>
            </a:lvl1pPr>
          </a:lstStyle>
          <a:p>
            <a:fld id="{BA421CBD-209B-4C7B-81EC-6004FC6C5E73}" type="slidenum">
              <a:rPr lang="en-US" smtClean="0"/>
              <a:t>‹#›</a:t>
            </a:fld>
            <a:endParaRPr lang="en-US"/>
          </a:p>
        </p:txBody>
      </p:sp>
    </p:spTree>
    <p:extLst>
      <p:ext uri="{BB962C8B-B14F-4D97-AF65-F5344CB8AC3E}">
        <p14:creationId xmlns:p14="http://schemas.microsoft.com/office/powerpoint/2010/main" val="1287790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34" tIns="93134" rIns="93134" bIns="93134"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dirty="0">
              <a:latin typeface="Calibri Light" panose="020F0302020204030204" pitchFamily="34" charset="0"/>
              <a:cs typeface="Calibri Light" panose="020F03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defTabSz="881390">
              <a:buNone/>
              <a:defRPr/>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03367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1254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72324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16882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3370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lang="en-US" dirty="0"/>
          </a:p>
        </p:txBody>
      </p:sp>
    </p:spTree>
    <p:extLst>
      <p:ext uri="{BB962C8B-B14F-4D97-AF65-F5344CB8AC3E}">
        <p14:creationId xmlns:p14="http://schemas.microsoft.com/office/powerpoint/2010/main" val="3692606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defTabSz="881390">
              <a:buNone/>
              <a:defRPr/>
            </a:pPr>
            <a:endParaRPr lang="en-US" dirty="0"/>
          </a:p>
        </p:txBody>
      </p:sp>
    </p:spTree>
    <p:extLst>
      <p:ext uri="{BB962C8B-B14F-4D97-AF65-F5344CB8AC3E}">
        <p14:creationId xmlns:p14="http://schemas.microsoft.com/office/powerpoint/2010/main" val="2694868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8011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71490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2012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defTabSz="881390">
              <a:buNone/>
              <a:defRPr/>
            </a:pPr>
            <a:endParaRPr lang="en-US" dirty="0">
              <a:latin typeface="Calibri Light" panose="020F0302020204030204" pitchFamily="34" charset="0"/>
              <a:cs typeface="Calibri Light" panose="020F03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51610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47719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dirty="0"/>
          </a:p>
        </p:txBody>
      </p:sp>
    </p:spTree>
    <p:extLst>
      <p:ext uri="{BB962C8B-B14F-4D97-AF65-F5344CB8AC3E}">
        <p14:creationId xmlns:p14="http://schemas.microsoft.com/office/powerpoint/2010/main" val="765868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dirty="0"/>
          </a:p>
        </p:txBody>
      </p:sp>
    </p:spTree>
    <p:extLst>
      <p:ext uri="{BB962C8B-B14F-4D97-AF65-F5344CB8AC3E}">
        <p14:creationId xmlns:p14="http://schemas.microsoft.com/office/powerpoint/2010/main" val="2914415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dirty="0"/>
          </a:p>
        </p:txBody>
      </p:sp>
    </p:spTree>
    <p:extLst>
      <p:ext uri="{BB962C8B-B14F-4D97-AF65-F5344CB8AC3E}">
        <p14:creationId xmlns:p14="http://schemas.microsoft.com/office/powerpoint/2010/main" val="4158997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dirty="0"/>
          </a:p>
        </p:txBody>
      </p:sp>
    </p:spTree>
    <p:extLst>
      <p:ext uri="{BB962C8B-B14F-4D97-AF65-F5344CB8AC3E}">
        <p14:creationId xmlns:p14="http://schemas.microsoft.com/office/powerpoint/2010/main" val="1741940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32561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lang="en-US" b="0" dirty="0">
              <a:latin typeface="Calibri Light" panose="020F0302020204030204" pitchFamily="34" charset="0"/>
              <a:cs typeface="Calibri Light" panose="020F0302020204030204" pitchFamily="34" charset="0"/>
            </a:endParaRPr>
          </a:p>
          <a:p>
            <a:pPr marL="0" indent="0">
              <a:buNone/>
            </a:pPr>
            <a:r>
              <a:rPr lang="en-US" b="0" dirty="0">
                <a:latin typeface="Calibri Light" panose="020F0302020204030204" pitchFamily="34" charset="0"/>
                <a:cs typeface="Calibri Light" panose="020F0302020204030204" pitchFamily="34" charset="0"/>
              </a:rPr>
              <a:t> </a:t>
            </a:r>
            <a:endParaRPr b="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33720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3673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66385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lang="en-US" dirty="0">
              <a:latin typeface="Calibri Light" panose="020F0302020204030204" pitchFamily="34" charset="0"/>
              <a:cs typeface="Calibri Light" panose="020F0302020204030204" pitchFamily="34" charset="0"/>
            </a:endParaRPr>
          </a:p>
          <a:p>
            <a:pPr marL="0" indent="0">
              <a:buNone/>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1328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88926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05821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10547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9" y="992768"/>
            <a:ext cx="8520706" cy="2736818"/>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3545"/>
            </a:lvl1pPr>
            <a:lvl2pPr lvl="1" algn="ctr">
              <a:spcBef>
                <a:spcPts val="0"/>
              </a:spcBef>
              <a:spcAft>
                <a:spcPts val="0"/>
              </a:spcAft>
              <a:buSzPts val="5200"/>
              <a:buNone/>
              <a:defRPr sz="3545"/>
            </a:lvl2pPr>
            <a:lvl3pPr lvl="2" algn="ctr">
              <a:spcBef>
                <a:spcPts val="0"/>
              </a:spcBef>
              <a:spcAft>
                <a:spcPts val="0"/>
              </a:spcAft>
              <a:buSzPts val="5200"/>
              <a:buNone/>
              <a:defRPr sz="3545"/>
            </a:lvl3pPr>
            <a:lvl4pPr lvl="3" algn="ctr">
              <a:spcBef>
                <a:spcPts val="0"/>
              </a:spcBef>
              <a:spcAft>
                <a:spcPts val="0"/>
              </a:spcAft>
              <a:buSzPts val="5200"/>
              <a:buNone/>
              <a:defRPr sz="3545"/>
            </a:lvl4pPr>
            <a:lvl5pPr lvl="4" algn="ctr">
              <a:spcBef>
                <a:spcPts val="0"/>
              </a:spcBef>
              <a:spcAft>
                <a:spcPts val="0"/>
              </a:spcAft>
              <a:buSzPts val="5200"/>
              <a:buNone/>
              <a:defRPr sz="3545"/>
            </a:lvl5pPr>
            <a:lvl6pPr lvl="5" algn="ctr">
              <a:spcBef>
                <a:spcPts val="0"/>
              </a:spcBef>
              <a:spcAft>
                <a:spcPts val="0"/>
              </a:spcAft>
              <a:buSzPts val="5200"/>
              <a:buNone/>
              <a:defRPr sz="3545"/>
            </a:lvl6pPr>
            <a:lvl7pPr lvl="6" algn="ctr">
              <a:spcBef>
                <a:spcPts val="0"/>
              </a:spcBef>
              <a:spcAft>
                <a:spcPts val="0"/>
              </a:spcAft>
              <a:buSzPts val="5200"/>
              <a:buNone/>
              <a:defRPr sz="3545"/>
            </a:lvl7pPr>
            <a:lvl8pPr lvl="7" algn="ctr">
              <a:spcBef>
                <a:spcPts val="0"/>
              </a:spcBef>
              <a:spcAft>
                <a:spcPts val="0"/>
              </a:spcAft>
              <a:buSzPts val="5200"/>
              <a:buNone/>
              <a:defRPr sz="3545"/>
            </a:lvl8pPr>
            <a:lvl9pPr lvl="8" algn="ctr">
              <a:spcBef>
                <a:spcPts val="0"/>
              </a:spcBef>
              <a:spcAft>
                <a:spcPts val="0"/>
              </a:spcAft>
              <a:buSzPts val="5200"/>
              <a:buNone/>
              <a:defRPr sz="3545"/>
            </a:lvl9pPr>
          </a:lstStyle>
          <a:p>
            <a:endParaRPr/>
          </a:p>
        </p:txBody>
      </p:sp>
      <p:sp>
        <p:nvSpPr>
          <p:cNvPr id="11" name="Google Shape;11;p2"/>
          <p:cNvSpPr txBox="1">
            <a:spLocks noGrp="1"/>
          </p:cNvSpPr>
          <p:nvPr>
            <p:ph type="subTitle" idx="1"/>
          </p:nvPr>
        </p:nvSpPr>
        <p:spPr>
          <a:xfrm>
            <a:off x="311701" y="3778834"/>
            <a:ext cx="8520706" cy="1056887"/>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1909"/>
            </a:lvl1pPr>
            <a:lvl2pPr lvl="1" algn="ctr">
              <a:lnSpc>
                <a:spcPct val="100000"/>
              </a:lnSpc>
              <a:spcBef>
                <a:spcPts val="0"/>
              </a:spcBef>
              <a:spcAft>
                <a:spcPts val="0"/>
              </a:spcAft>
              <a:buSzPts val="2800"/>
              <a:buNone/>
              <a:defRPr sz="1909"/>
            </a:lvl2pPr>
            <a:lvl3pPr lvl="2" algn="ctr">
              <a:lnSpc>
                <a:spcPct val="100000"/>
              </a:lnSpc>
              <a:spcBef>
                <a:spcPts val="0"/>
              </a:spcBef>
              <a:spcAft>
                <a:spcPts val="0"/>
              </a:spcAft>
              <a:buSzPts val="2800"/>
              <a:buNone/>
              <a:defRPr sz="1909"/>
            </a:lvl3pPr>
            <a:lvl4pPr lvl="3" algn="ctr">
              <a:lnSpc>
                <a:spcPct val="100000"/>
              </a:lnSpc>
              <a:spcBef>
                <a:spcPts val="0"/>
              </a:spcBef>
              <a:spcAft>
                <a:spcPts val="0"/>
              </a:spcAft>
              <a:buSzPts val="2800"/>
              <a:buNone/>
              <a:defRPr sz="1909"/>
            </a:lvl4pPr>
            <a:lvl5pPr lvl="4" algn="ctr">
              <a:lnSpc>
                <a:spcPct val="100000"/>
              </a:lnSpc>
              <a:spcBef>
                <a:spcPts val="0"/>
              </a:spcBef>
              <a:spcAft>
                <a:spcPts val="0"/>
              </a:spcAft>
              <a:buSzPts val="2800"/>
              <a:buNone/>
              <a:defRPr sz="1909"/>
            </a:lvl5pPr>
            <a:lvl6pPr lvl="5" algn="ctr">
              <a:lnSpc>
                <a:spcPct val="100000"/>
              </a:lnSpc>
              <a:spcBef>
                <a:spcPts val="0"/>
              </a:spcBef>
              <a:spcAft>
                <a:spcPts val="0"/>
              </a:spcAft>
              <a:buSzPts val="2800"/>
              <a:buNone/>
              <a:defRPr sz="1909"/>
            </a:lvl6pPr>
            <a:lvl7pPr lvl="6" algn="ctr">
              <a:lnSpc>
                <a:spcPct val="100000"/>
              </a:lnSpc>
              <a:spcBef>
                <a:spcPts val="0"/>
              </a:spcBef>
              <a:spcAft>
                <a:spcPts val="0"/>
              </a:spcAft>
              <a:buSzPts val="2800"/>
              <a:buNone/>
              <a:defRPr sz="1909"/>
            </a:lvl7pPr>
            <a:lvl8pPr lvl="7" algn="ctr">
              <a:lnSpc>
                <a:spcPct val="100000"/>
              </a:lnSpc>
              <a:spcBef>
                <a:spcPts val="0"/>
              </a:spcBef>
              <a:spcAft>
                <a:spcPts val="0"/>
              </a:spcAft>
              <a:buSzPts val="2800"/>
              <a:buNone/>
              <a:defRPr sz="1909"/>
            </a:lvl8pPr>
            <a:lvl9pPr lvl="8" algn="ctr">
              <a:lnSpc>
                <a:spcPct val="100000"/>
              </a:lnSpc>
              <a:spcBef>
                <a:spcPts val="0"/>
              </a:spcBef>
              <a:spcAft>
                <a:spcPts val="0"/>
              </a:spcAft>
              <a:buSzPts val="2800"/>
              <a:buNone/>
              <a:defRPr sz="1909"/>
            </a:lvl9pPr>
          </a:lstStyle>
          <a:p>
            <a:endParaRPr/>
          </a:p>
        </p:txBody>
      </p:sp>
      <p:sp>
        <p:nvSpPr>
          <p:cNvPr id="12" name="Google Shape;12;p2"/>
          <p:cNvSpPr txBox="1">
            <a:spLocks noGrp="1"/>
          </p:cNvSpPr>
          <p:nvPr>
            <p:ph type="sldNum" idx="12"/>
          </p:nvPr>
        </p:nvSpPr>
        <p:spPr>
          <a:xfrm>
            <a:off x="8472459" y="6217624"/>
            <a:ext cx="548823" cy="52486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9" y="6217624"/>
            <a:ext cx="548823" cy="52486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1" y="2867800"/>
            <a:ext cx="8520706" cy="1122341"/>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2454"/>
            </a:lvl1pPr>
            <a:lvl2pPr lvl="1" algn="ctr">
              <a:spcBef>
                <a:spcPts val="0"/>
              </a:spcBef>
              <a:spcAft>
                <a:spcPts val="0"/>
              </a:spcAft>
              <a:buSzPts val="3600"/>
              <a:buNone/>
              <a:defRPr sz="2454"/>
            </a:lvl2pPr>
            <a:lvl3pPr lvl="2" algn="ctr">
              <a:spcBef>
                <a:spcPts val="0"/>
              </a:spcBef>
              <a:spcAft>
                <a:spcPts val="0"/>
              </a:spcAft>
              <a:buSzPts val="3600"/>
              <a:buNone/>
              <a:defRPr sz="2454"/>
            </a:lvl3pPr>
            <a:lvl4pPr lvl="3" algn="ctr">
              <a:spcBef>
                <a:spcPts val="0"/>
              </a:spcBef>
              <a:spcAft>
                <a:spcPts val="0"/>
              </a:spcAft>
              <a:buSzPts val="3600"/>
              <a:buNone/>
              <a:defRPr sz="2454"/>
            </a:lvl4pPr>
            <a:lvl5pPr lvl="4" algn="ctr">
              <a:spcBef>
                <a:spcPts val="0"/>
              </a:spcBef>
              <a:spcAft>
                <a:spcPts val="0"/>
              </a:spcAft>
              <a:buSzPts val="3600"/>
              <a:buNone/>
              <a:defRPr sz="2454"/>
            </a:lvl5pPr>
            <a:lvl6pPr lvl="5" algn="ctr">
              <a:spcBef>
                <a:spcPts val="0"/>
              </a:spcBef>
              <a:spcAft>
                <a:spcPts val="0"/>
              </a:spcAft>
              <a:buSzPts val="3600"/>
              <a:buNone/>
              <a:defRPr sz="2454"/>
            </a:lvl6pPr>
            <a:lvl7pPr lvl="6" algn="ctr">
              <a:spcBef>
                <a:spcPts val="0"/>
              </a:spcBef>
              <a:spcAft>
                <a:spcPts val="0"/>
              </a:spcAft>
              <a:buSzPts val="3600"/>
              <a:buNone/>
              <a:defRPr sz="2454"/>
            </a:lvl7pPr>
            <a:lvl8pPr lvl="7" algn="ctr">
              <a:spcBef>
                <a:spcPts val="0"/>
              </a:spcBef>
              <a:spcAft>
                <a:spcPts val="0"/>
              </a:spcAft>
              <a:buSzPts val="3600"/>
              <a:buNone/>
              <a:defRPr sz="2454"/>
            </a:lvl8pPr>
            <a:lvl9pPr lvl="8" algn="ctr">
              <a:spcBef>
                <a:spcPts val="0"/>
              </a:spcBef>
              <a:spcAft>
                <a:spcPts val="0"/>
              </a:spcAft>
              <a:buSzPts val="3600"/>
              <a:buNone/>
              <a:defRPr sz="2454"/>
            </a:lvl9pPr>
          </a:lstStyle>
          <a:p>
            <a:endParaRPr/>
          </a:p>
        </p:txBody>
      </p:sp>
      <p:sp>
        <p:nvSpPr>
          <p:cNvPr id="15" name="Google Shape;15;p3"/>
          <p:cNvSpPr txBox="1">
            <a:spLocks noGrp="1"/>
          </p:cNvSpPr>
          <p:nvPr>
            <p:ph type="sldNum" idx="12"/>
          </p:nvPr>
        </p:nvSpPr>
        <p:spPr>
          <a:xfrm>
            <a:off x="8472459" y="6217624"/>
            <a:ext cx="548823" cy="52486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1" y="593367"/>
            <a:ext cx="8520706" cy="763568"/>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1" y="1536634"/>
            <a:ext cx="8520706" cy="4555227"/>
          </a:xfrm>
          <a:prstGeom prst="rect">
            <a:avLst/>
          </a:prstGeom>
        </p:spPr>
        <p:txBody>
          <a:bodyPr spcFirstLastPara="1" wrap="square" lIns="91425" tIns="91425" rIns="91425" bIns="91425" anchor="t" anchorCtr="0">
            <a:normAutofit/>
          </a:bodyPr>
          <a:lstStyle>
            <a:lvl1pPr marL="311696" lvl="0" indent="-233772">
              <a:spcBef>
                <a:spcPts val="0"/>
              </a:spcBef>
              <a:spcAft>
                <a:spcPts val="0"/>
              </a:spcAft>
              <a:buSzPts val="1800"/>
              <a:buChar char="●"/>
              <a:defRPr/>
            </a:lvl1pPr>
            <a:lvl2pPr marL="623392" lvl="1" indent="-216456">
              <a:spcBef>
                <a:spcPts val="0"/>
              </a:spcBef>
              <a:spcAft>
                <a:spcPts val="0"/>
              </a:spcAft>
              <a:buSzPts val="1400"/>
              <a:buChar char="○"/>
              <a:defRPr/>
            </a:lvl2pPr>
            <a:lvl3pPr marL="935089" lvl="2" indent="-216456">
              <a:spcBef>
                <a:spcPts val="0"/>
              </a:spcBef>
              <a:spcAft>
                <a:spcPts val="0"/>
              </a:spcAft>
              <a:buSzPts val="1400"/>
              <a:buChar char="■"/>
              <a:defRPr/>
            </a:lvl3pPr>
            <a:lvl4pPr marL="1246785" lvl="3" indent="-216456">
              <a:spcBef>
                <a:spcPts val="0"/>
              </a:spcBef>
              <a:spcAft>
                <a:spcPts val="0"/>
              </a:spcAft>
              <a:buSzPts val="1400"/>
              <a:buChar char="●"/>
              <a:defRPr/>
            </a:lvl4pPr>
            <a:lvl5pPr marL="1558482" lvl="4" indent="-216456">
              <a:spcBef>
                <a:spcPts val="0"/>
              </a:spcBef>
              <a:spcAft>
                <a:spcPts val="0"/>
              </a:spcAft>
              <a:buSzPts val="1400"/>
              <a:buChar char="○"/>
              <a:defRPr/>
            </a:lvl5pPr>
            <a:lvl6pPr marL="1870178" lvl="5" indent="-216456">
              <a:spcBef>
                <a:spcPts val="0"/>
              </a:spcBef>
              <a:spcAft>
                <a:spcPts val="0"/>
              </a:spcAft>
              <a:buSzPts val="1400"/>
              <a:buChar char="■"/>
              <a:defRPr/>
            </a:lvl6pPr>
            <a:lvl7pPr marL="2181874" lvl="6" indent="-216456">
              <a:spcBef>
                <a:spcPts val="0"/>
              </a:spcBef>
              <a:spcAft>
                <a:spcPts val="0"/>
              </a:spcAft>
              <a:buSzPts val="1400"/>
              <a:buChar char="●"/>
              <a:defRPr/>
            </a:lvl7pPr>
            <a:lvl8pPr marL="2493570" lvl="7" indent="-216456">
              <a:spcBef>
                <a:spcPts val="0"/>
              </a:spcBef>
              <a:spcAft>
                <a:spcPts val="0"/>
              </a:spcAft>
              <a:buSzPts val="1400"/>
              <a:buChar char="○"/>
              <a:defRPr/>
            </a:lvl8pPr>
            <a:lvl9pPr marL="2805266" lvl="8" indent="-216456">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9" y="6217624"/>
            <a:ext cx="548823" cy="52486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1" y="593367"/>
            <a:ext cx="8520706" cy="763568"/>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1" y="1536634"/>
            <a:ext cx="3999883" cy="4555227"/>
          </a:xfrm>
          <a:prstGeom prst="rect">
            <a:avLst/>
          </a:prstGeom>
        </p:spPr>
        <p:txBody>
          <a:bodyPr spcFirstLastPara="1" wrap="square" lIns="91425" tIns="91425" rIns="91425" bIns="91425" anchor="t" anchorCtr="0">
            <a:normAutofit/>
          </a:bodyPr>
          <a:lstStyle>
            <a:lvl1pPr marL="311696" lvl="0" indent="-216456">
              <a:spcBef>
                <a:spcPts val="0"/>
              </a:spcBef>
              <a:spcAft>
                <a:spcPts val="0"/>
              </a:spcAft>
              <a:buSzPts val="1400"/>
              <a:buChar char="●"/>
              <a:defRPr sz="955"/>
            </a:lvl1pPr>
            <a:lvl2pPr marL="623392" lvl="1" indent="-207798">
              <a:spcBef>
                <a:spcPts val="0"/>
              </a:spcBef>
              <a:spcAft>
                <a:spcPts val="0"/>
              </a:spcAft>
              <a:buSzPts val="1200"/>
              <a:buChar char="○"/>
              <a:defRPr sz="818"/>
            </a:lvl2pPr>
            <a:lvl3pPr marL="935089" lvl="2" indent="-207798">
              <a:spcBef>
                <a:spcPts val="0"/>
              </a:spcBef>
              <a:spcAft>
                <a:spcPts val="0"/>
              </a:spcAft>
              <a:buSzPts val="1200"/>
              <a:buChar char="■"/>
              <a:defRPr sz="818"/>
            </a:lvl3pPr>
            <a:lvl4pPr marL="1246785" lvl="3" indent="-207798">
              <a:spcBef>
                <a:spcPts val="0"/>
              </a:spcBef>
              <a:spcAft>
                <a:spcPts val="0"/>
              </a:spcAft>
              <a:buSzPts val="1200"/>
              <a:buChar char="●"/>
              <a:defRPr sz="818"/>
            </a:lvl4pPr>
            <a:lvl5pPr marL="1558482" lvl="4" indent="-207798">
              <a:spcBef>
                <a:spcPts val="0"/>
              </a:spcBef>
              <a:spcAft>
                <a:spcPts val="0"/>
              </a:spcAft>
              <a:buSzPts val="1200"/>
              <a:buChar char="○"/>
              <a:defRPr sz="818"/>
            </a:lvl5pPr>
            <a:lvl6pPr marL="1870178" lvl="5" indent="-207798">
              <a:spcBef>
                <a:spcPts val="0"/>
              </a:spcBef>
              <a:spcAft>
                <a:spcPts val="0"/>
              </a:spcAft>
              <a:buSzPts val="1200"/>
              <a:buChar char="■"/>
              <a:defRPr sz="818"/>
            </a:lvl6pPr>
            <a:lvl7pPr marL="2181874" lvl="6" indent="-207798">
              <a:spcBef>
                <a:spcPts val="0"/>
              </a:spcBef>
              <a:spcAft>
                <a:spcPts val="0"/>
              </a:spcAft>
              <a:buSzPts val="1200"/>
              <a:buChar char="●"/>
              <a:defRPr sz="818"/>
            </a:lvl7pPr>
            <a:lvl8pPr marL="2493570" lvl="7" indent="-207798">
              <a:spcBef>
                <a:spcPts val="0"/>
              </a:spcBef>
              <a:spcAft>
                <a:spcPts val="0"/>
              </a:spcAft>
              <a:buSzPts val="1200"/>
              <a:buChar char="○"/>
              <a:defRPr sz="818"/>
            </a:lvl8pPr>
            <a:lvl9pPr marL="2805266" lvl="8" indent="-207798">
              <a:spcBef>
                <a:spcPts val="0"/>
              </a:spcBef>
              <a:spcAft>
                <a:spcPts val="0"/>
              </a:spcAft>
              <a:buSzPts val="1200"/>
              <a:buChar char="■"/>
              <a:defRPr sz="818"/>
            </a:lvl9pPr>
          </a:lstStyle>
          <a:p>
            <a:endParaRPr/>
          </a:p>
        </p:txBody>
      </p:sp>
      <p:sp>
        <p:nvSpPr>
          <p:cNvPr id="23" name="Google Shape;23;p5"/>
          <p:cNvSpPr txBox="1">
            <a:spLocks noGrp="1"/>
          </p:cNvSpPr>
          <p:nvPr>
            <p:ph type="body" idx="2"/>
          </p:nvPr>
        </p:nvSpPr>
        <p:spPr>
          <a:xfrm>
            <a:off x="4832401" y="1536634"/>
            <a:ext cx="3999883" cy="4555227"/>
          </a:xfrm>
          <a:prstGeom prst="rect">
            <a:avLst/>
          </a:prstGeom>
        </p:spPr>
        <p:txBody>
          <a:bodyPr spcFirstLastPara="1" wrap="square" lIns="91425" tIns="91425" rIns="91425" bIns="91425" anchor="t" anchorCtr="0">
            <a:normAutofit/>
          </a:bodyPr>
          <a:lstStyle>
            <a:lvl1pPr marL="311696" lvl="0" indent="-216456">
              <a:spcBef>
                <a:spcPts val="0"/>
              </a:spcBef>
              <a:spcAft>
                <a:spcPts val="0"/>
              </a:spcAft>
              <a:buSzPts val="1400"/>
              <a:buChar char="●"/>
              <a:defRPr sz="955"/>
            </a:lvl1pPr>
            <a:lvl2pPr marL="623392" lvl="1" indent="-207798">
              <a:spcBef>
                <a:spcPts val="0"/>
              </a:spcBef>
              <a:spcAft>
                <a:spcPts val="0"/>
              </a:spcAft>
              <a:buSzPts val="1200"/>
              <a:buChar char="○"/>
              <a:defRPr sz="818"/>
            </a:lvl2pPr>
            <a:lvl3pPr marL="935089" lvl="2" indent="-207798">
              <a:spcBef>
                <a:spcPts val="0"/>
              </a:spcBef>
              <a:spcAft>
                <a:spcPts val="0"/>
              </a:spcAft>
              <a:buSzPts val="1200"/>
              <a:buChar char="■"/>
              <a:defRPr sz="818"/>
            </a:lvl3pPr>
            <a:lvl4pPr marL="1246785" lvl="3" indent="-207798">
              <a:spcBef>
                <a:spcPts val="0"/>
              </a:spcBef>
              <a:spcAft>
                <a:spcPts val="0"/>
              </a:spcAft>
              <a:buSzPts val="1200"/>
              <a:buChar char="●"/>
              <a:defRPr sz="818"/>
            </a:lvl4pPr>
            <a:lvl5pPr marL="1558482" lvl="4" indent="-207798">
              <a:spcBef>
                <a:spcPts val="0"/>
              </a:spcBef>
              <a:spcAft>
                <a:spcPts val="0"/>
              </a:spcAft>
              <a:buSzPts val="1200"/>
              <a:buChar char="○"/>
              <a:defRPr sz="818"/>
            </a:lvl5pPr>
            <a:lvl6pPr marL="1870178" lvl="5" indent="-207798">
              <a:spcBef>
                <a:spcPts val="0"/>
              </a:spcBef>
              <a:spcAft>
                <a:spcPts val="0"/>
              </a:spcAft>
              <a:buSzPts val="1200"/>
              <a:buChar char="■"/>
              <a:defRPr sz="818"/>
            </a:lvl6pPr>
            <a:lvl7pPr marL="2181874" lvl="6" indent="-207798">
              <a:spcBef>
                <a:spcPts val="0"/>
              </a:spcBef>
              <a:spcAft>
                <a:spcPts val="0"/>
              </a:spcAft>
              <a:buSzPts val="1200"/>
              <a:buChar char="●"/>
              <a:defRPr sz="818"/>
            </a:lvl7pPr>
            <a:lvl8pPr marL="2493570" lvl="7" indent="-207798">
              <a:spcBef>
                <a:spcPts val="0"/>
              </a:spcBef>
              <a:spcAft>
                <a:spcPts val="0"/>
              </a:spcAft>
              <a:buSzPts val="1200"/>
              <a:buChar char="○"/>
              <a:defRPr sz="818"/>
            </a:lvl8pPr>
            <a:lvl9pPr marL="2805266" lvl="8" indent="-207798">
              <a:spcBef>
                <a:spcPts val="0"/>
              </a:spcBef>
              <a:spcAft>
                <a:spcPts val="0"/>
              </a:spcAft>
              <a:buSzPts val="1200"/>
              <a:buChar char="■"/>
              <a:defRPr sz="818"/>
            </a:lvl9pPr>
          </a:lstStyle>
          <a:p>
            <a:endParaRPr/>
          </a:p>
        </p:txBody>
      </p:sp>
      <p:sp>
        <p:nvSpPr>
          <p:cNvPr id="24" name="Google Shape;24;p5"/>
          <p:cNvSpPr txBox="1">
            <a:spLocks noGrp="1"/>
          </p:cNvSpPr>
          <p:nvPr>
            <p:ph type="sldNum" idx="12"/>
          </p:nvPr>
        </p:nvSpPr>
        <p:spPr>
          <a:xfrm>
            <a:off x="8472459" y="6217624"/>
            <a:ext cx="548823" cy="52486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591"/>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1636"/>
            </a:lvl1pPr>
            <a:lvl2pPr lvl="1">
              <a:spcBef>
                <a:spcPts val="0"/>
              </a:spcBef>
              <a:spcAft>
                <a:spcPts val="0"/>
              </a:spcAft>
              <a:buSzPts val="2400"/>
              <a:buNone/>
              <a:defRPr sz="1636"/>
            </a:lvl2pPr>
            <a:lvl3pPr lvl="2">
              <a:spcBef>
                <a:spcPts val="0"/>
              </a:spcBef>
              <a:spcAft>
                <a:spcPts val="0"/>
              </a:spcAft>
              <a:buSzPts val="2400"/>
              <a:buNone/>
              <a:defRPr sz="1636"/>
            </a:lvl3pPr>
            <a:lvl4pPr lvl="3">
              <a:spcBef>
                <a:spcPts val="0"/>
              </a:spcBef>
              <a:spcAft>
                <a:spcPts val="0"/>
              </a:spcAft>
              <a:buSzPts val="2400"/>
              <a:buNone/>
              <a:defRPr sz="1636"/>
            </a:lvl4pPr>
            <a:lvl5pPr lvl="4">
              <a:spcBef>
                <a:spcPts val="0"/>
              </a:spcBef>
              <a:spcAft>
                <a:spcPts val="0"/>
              </a:spcAft>
              <a:buSzPts val="2400"/>
              <a:buNone/>
              <a:defRPr sz="1636"/>
            </a:lvl5pPr>
            <a:lvl6pPr lvl="5">
              <a:spcBef>
                <a:spcPts val="0"/>
              </a:spcBef>
              <a:spcAft>
                <a:spcPts val="0"/>
              </a:spcAft>
              <a:buSzPts val="2400"/>
              <a:buNone/>
              <a:defRPr sz="1636"/>
            </a:lvl6pPr>
            <a:lvl7pPr lvl="6">
              <a:spcBef>
                <a:spcPts val="0"/>
              </a:spcBef>
              <a:spcAft>
                <a:spcPts val="0"/>
              </a:spcAft>
              <a:buSzPts val="2400"/>
              <a:buNone/>
              <a:defRPr sz="1636"/>
            </a:lvl7pPr>
            <a:lvl8pPr lvl="7">
              <a:spcBef>
                <a:spcPts val="0"/>
              </a:spcBef>
              <a:spcAft>
                <a:spcPts val="0"/>
              </a:spcAft>
              <a:buSzPts val="2400"/>
              <a:buNone/>
              <a:defRPr sz="1636"/>
            </a:lvl8pPr>
            <a:lvl9pPr lvl="8">
              <a:spcBef>
                <a:spcPts val="0"/>
              </a:spcBef>
              <a:spcAft>
                <a:spcPts val="0"/>
              </a:spcAft>
              <a:buSzPts val="2400"/>
              <a:buNone/>
              <a:defRPr sz="1636"/>
            </a:lvl9pPr>
          </a:lstStyle>
          <a:p>
            <a:endParaRPr/>
          </a:p>
        </p:txBody>
      </p:sp>
      <p:sp>
        <p:nvSpPr>
          <p:cNvPr id="30" name="Google Shape;30;p7"/>
          <p:cNvSpPr txBox="1">
            <a:spLocks noGrp="1"/>
          </p:cNvSpPr>
          <p:nvPr>
            <p:ph type="body" idx="1"/>
          </p:nvPr>
        </p:nvSpPr>
        <p:spPr>
          <a:xfrm>
            <a:off x="311700" y="1852800"/>
            <a:ext cx="2808000" cy="4239205"/>
          </a:xfrm>
          <a:prstGeom prst="rect">
            <a:avLst/>
          </a:prstGeom>
        </p:spPr>
        <p:txBody>
          <a:bodyPr spcFirstLastPara="1" wrap="square" lIns="91425" tIns="91425" rIns="91425" bIns="91425" anchor="t" anchorCtr="0">
            <a:normAutofit/>
          </a:bodyPr>
          <a:lstStyle>
            <a:lvl1pPr marL="311696" lvl="0" indent="-207798">
              <a:spcBef>
                <a:spcPts val="0"/>
              </a:spcBef>
              <a:spcAft>
                <a:spcPts val="0"/>
              </a:spcAft>
              <a:buSzPts val="1200"/>
              <a:buChar char="●"/>
              <a:defRPr sz="818"/>
            </a:lvl1pPr>
            <a:lvl2pPr marL="623392" lvl="1" indent="-207798">
              <a:spcBef>
                <a:spcPts val="0"/>
              </a:spcBef>
              <a:spcAft>
                <a:spcPts val="0"/>
              </a:spcAft>
              <a:buSzPts val="1200"/>
              <a:buChar char="○"/>
              <a:defRPr sz="818"/>
            </a:lvl2pPr>
            <a:lvl3pPr marL="935089" lvl="2" indent="-207798">
              <a:spcBef>
                <a:spcPts val="0"/>
              </a:spcBef>
              <a:spcAft>
                <a:spcPts val="0"/>
              </a:spcAft>
              <a:buSzPts val="1200"/>
              <a:buChar char="■"/>
              <a:defRPr sz="818"/>
            </a:lvl3pPr>
            <a:lvl4pPr marL="1246785" lvl="3" indent="-207798">
              <a:spcBef>
                <a:spcPts val="0"/>
              </a:spcBef>
              <a:spcAft>
                <a:spcPts val="0"/>
              </a:spcAft>
              <a:buSzPts val="1200"/>
              <a:buChar char="●"/>
              <a:defRPr sz="818"/>
            </a:lvl4pPr>
            <a:lvl5pPr marL="1558482" lvl="4" indent="-207798">
              <a:spcBef>
                <a:spcPts val="0"/>
              </a:spcBef>
              <a:spcAft>
                <a:spcPts val="0"/>
              </a:spcAft>
              <a:buSzPts val="1200"/>
              <a:buChar char="○"/>
              <a:defRPr sz="818"/>
            </a:lvl5pPr>
            <a:lvl6pPr marL="1870178" lvl="5" indent="-207798">
              <a:spcBef>
                <a:spcPts val="0"/>
              </a:spcBef>
              <a:spcAft>
                <a:spcPts val="0"/>
              </a:spcAft>
              <a:buSzPts val="1200"/>
              <a:buChar char="■"/>
              <a:defRPr sz="818"/>
            </a:lvl6pPr>
            <a:lvl7pPr marL="2181874" lvl="6" indent="-207798">
              <a:spcBef>
                <a:spcPts val="0"/>
              </a:spcBef>
              <a:spcAft>
                <a:spcPts val="0"/>
              </a:spcAft>
              <a:buSzPts val="1200"/>
              <a:buChar char="●"/>
              <a:defRPr sz="818"/>
            </a:lvl7pPr>
            <a:lvl8pPr marL="2493570" lvl="7" indent="-207798">
              <a:spcBef>
                <a:spcPts val="0"/>
              </a:spcBef>
              <a:spcAft>
                <a:spcPts val="0"/>
              </a:spcAft>
              <a:buSzPts val="1200"/>
              <a:buChar char="○"/>
              <a:defRPr sz="818"/>
            </a:lvl8pPr>
            <a:lvl9pPr marL="2805266" lvl="8" indent="-207798">
              <a:spcBef>
                <a:spcPts val="0"/>
              </a:spcBef>
              <a:spcAft>
                <a:spcPts val="0"/>
              </a:spcAft>
              <a:buSzPts val="1200"/>
              <a:buChar char="■"/>
              <a:defRPr sz="818"/>
            </a:lvl9pPr>
          </a:lstStyle>
          <a:p>
            <a:endParaRPr/>
          </a:p>
        </p:txBody>
      </p:sp>
      <p:sp>
        <p:nvSpPr>
          <p:cNvPr id="31" name="Google Shape;31;p7"/>
          <p:cNvSpPr txBox="1">
            <a:spLocks noGrp="1"/>
          </p:cNvSpPr>
          <p:nvPr>
            <p:ph type="sldNum" idx="12"/>
          </p:nvPr>
        </p:nvSpPr>
        <p:spPr>
          <a:xfrm>
            <a:off x="8472459" y="6217624"/>
            <a:ext cx="548823" cy="52486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1" y="600200"/>
            <a:ext cx="6367765" cy="5454409"/>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3272"/>
            </a:lvl1pPr>
            <a:lvl2pPr lvl="1">
              <a:spcBef>
                <a:spcPts val="0"/>
              </a:spcBef>
              <a:spcAft>
                <a:spcPts val="0"/>
              </a:spcAft>
              <a:buSzPts val="4800"/>
              <a:buNone/>
              <a:defRPr sz="3272"/>
            </a:lvl2pPr>
            <a:lvl3pPr lvl="2">
              <a:spcBef>
                <a:spcPts val="0"/>
              </a:spcBef>
              <a:spcAft>
                <a:spcPts val="0"/>
              </a:spcAft>
              <a:buSzPts val="4800"/>
              <a:buNone/>
              <a:defRPr sz="3272"/>
            </a:lvl3pPr>
            <a:lvl4pPr lvl="3">
              <a:spcBef>
                <a:spcPts val="0"/>
              </a:spcBef>
              <a:spcAft>
                <a:spcPts val="0"/>
              </a:spcAft>
              <a:buSzPts val="4800"/>
              <a:buNone/>
              <a:defRPr sz="3272"/>
            </a:lvl4pPr>
            <a:lvl5pPr lvl="4">
              <a:spcBef>
                <a:spcPts val="0"/>
              </a:spcBef>
              <a:spcAft>
                <a:spcPts val="0"/>
              </a:spcAft>
              <a:buSzPts val="4800"/>
              <a:buNone/>
              <a:defRPr sz="3272"/>
            </a:lvl5pPr>
            <a:lvl6pPr lvl="5">
              <a:spcBef>
                <a:spcPts val="0"/>
              </a:spcBef>
              <a:spcAft>
                <a:spcPts val="0"/>
              </a:spcAft>
              <a:buSzPts val="4800"/>
              <a:buNone/>
              <a:defRPr sz="3272"/>
            </a:lvl6pPr>
            <a:lvl7pPr lvl="6">
              <a:spcBef>
                <a:spcPts val="0"/>
              </a:spcBef>
              <a:spcAft>
                <a:spcPts val="0"/>
              </a:spcAft>
              <a:buSzPts val="4800"/>
              <a:buNone/>
              <a:defRPr sz="3272"/>
            </a:lvl7pPr>
            <a:lvl8pPr lvl="7">
              <a:spcBef>
                <a:spcPts val="0"/>
              </a:spcBef>
              <a:spcAft>
                <a:spcPts val="0"/>
              </a:spcAft>
              <a:buSzPts val="4800"/>
              <a:buNone/>
              <a:defRPr sz="3272"/>
            </a:lvl8pPr>
            <a:lvl9pPr lvl="8">
              <a:spcBef>
                <a:spcPts val="0"/>
              </a:spcBef>
              <a:spcAft>
                <a:spcPts val="0"/>
              </a:spcAft>
              <a:buSzPts val="4800"/>
              <a:buNone/>
              <a:defRPr sz="3272"/>
            </a:lvl9pPr>
          </a:lstStyle>
          <a:p>
            <a:endParaRPr/>
          </a:p>
        </p:txBody>
      </p:sp>
      <p:sp>
        <p:nvSpPr>
          <p:cNvPr id="34" name="Google Shape;34;p8"/>
          <p:cNvSpPr txBox="1">
            <a:spLocks noGrp="1"/>
          </p:cNvSpPr>
          <p:nvPr>
            <p:ph type="sldNum" idx="12"/>
          </p:nvPr>
        </p:nvSpPr>
        <p:spPr>
          <a:xfrm>
            <a:off x="8472459" y="6217624"/>
            <a:ext cx="548823" cy="52486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62335" tIns="62335" rIns="62335" bIns="62335" anchor="ctr" anchorCtr="0">
            <a:noAutofit/>
          </a:bodyPr>
          <a:lstStyle/>
          <a:p>
            <a:pPr marL="0" lvl="0" indent="0" algn="l" rtl="0">
              <a:spcBef>
                <a:spcPts val="0"/>
              </a:spcBef>
              <a:spcAft>
                <a:spcPts val="0"/>
              </a:spcAft>
              <a:buNone/>
            </a:pPr>
            <a:endParaRPr sz="955" dirty="0"/>
          </a:p>
        </p:txBody>
      </p:sp>
      <p:sp>
        <p:nvSpPr>
          <p:cNvPr id="37" name="Google Shape;37;p9"/>
          <p:cNvSpPr txBox="1">
            <a:spLocks noGrp="1"/>
          </p:cNvSpPr>
          <p:nvPr>
            <p:ph type="title"/>
          </p:nvPr>
        </p:nvSpPr>
        <p:spPr>
          <a:xfrm>
            <a:off x="265501" y="1644233"/>
            <a:ext cx="4045059" cy="1976318"/>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2864"/>
            </a:lvl1pPr>
            <a:lvl2pPr lvl="1" algn="ctr">
              <a:spcBef>
                <a:spcPts val="0"/>
              </a:spcBef>
              <a:spcAft>
                <a:spcPts val="0"/>
              </a:spcAft>
              <a:buSzPts val="4200"/>
              <a:buNone/>
              <a:defRPr sz="2864"/>
            </a:lvl2pPr>
            <a:lvl3pPr lvl="2" algn="ctr">
              <a:spcBef>
                <a:spcPts val="0"/>
              </a:spcBef>
              <a:spcAft>
                <a:spcPts val="0"/>
              </a:spcAft>
              <a:buSzPts val="4200"/>
              <a:buNone/>
              <a:defRPr sz="2864"/>
            </a:lvl3pPr>
            <a:lvl4pPr lvl="3" algn="ctr">
              <a:spcBef>
                <a:spcPts val="0"/>
              </a:spcBef>
              <a:spcAft>
                <a:spcPts val="0"/>
              </a:spcAft>
              <a:buSzPts val="4200"/>
              <a:buNone/>
              <a:defRPr sz="2864"/>
            </a:lvl4pPr>
            <a:lvl5pPr lvl="4" algn="ctr">
              <a:spcBef>
                <a:spcPts val="0"/>
              </a:spcBef>
              <a:spcAft>
                <a:spcPts val="0"/>
              </a:spcAft>
              <a:buSzPts val="4200"/>
              <a:buNone/>
              <a:defRPr sz="2864"/>
            </a:lvl5pPr>
            <a:lvl6pPr lvl="5" algn="ctr">
              <a:spcBef>
                <a:spcPts val="0"/>
              </a:spcBef>
              <a:spcAft>
                <a:spcPts val="0"/>
              </a:spcAft>
              <a:buSzPts val="4200"/>
              <a:buNone/>
              <a:defRPr sz="2864"/>
            </a:lvl6pPr>
            <a:lvl7pPr lvl="6" algn="ctr">
              <a:spcBef>
                <a:spcPts val="0"/>
              </a:spcBef>
              <a:spcAft>
                <a:spcPts val="0"/>
              </a:spcAft>
              <a:buSzPts val="4200"/>
              <a:buNone/>
              <a:defRPr sz="2864"/>
            </a:lvl7pPr>
            <a:lvl8pPr lvl="7" algn="ctr">
              <a:spcBef>
                <a:spcPts val="0"/>
              </a:spcBef>
              <a:spcAft>
                <a:spcPts val="0"/>
              </a:spcAft>
              <a:buSzPts val="4200"/>
              <a:buNone/>
              <a:defRPr sz="2864"/>
            </a:lvl8pPr>
            <a:lvl9pPr lvl="8" algn="ctr">
              <a:spcBef>
                <a:spcPts val="0"/>
              </a:spcBef>
              <a:spcAft>
                <a:spcPts val="0"/>
              </a:spcAft>
              <a:buSzPts val="4200"/>
              <a:buNone/>
              <a:defRPr sz="2864"/>
            </a:lvl9pPr>
          </a:lstStyle>
          <a:p>
            <a:endParaRPr/>
          </a:p>
        </p:txBody>
      </p:sp>
      <p:sp>
        <p:nvSpPr>
          <p:cNvPr id="38" name="Google Shape;38;p9"/>
          <p:cNvSpPr txBox="1">
            <a:spLocks noGrp="1"/>
          </p:cNvSpPr>
          <p:nvPr>
            <p:ph type="subTitle" idx="1"/>
          </p:nvPr>
        </p:nvSpPr>
        <p:spPr>
          <a:xfrm>
            <a:off x="265501" y="3737434"/>
            <a:ext cx="4045059" cy="1646795"/>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432"/>
            </a:lvl1pPr>
            <a:lvl2pPr lvl="1" algn="ctr">
              <a:lnSpc>
                <a:spcPct val="100000"/>
              </a:lnSpc>
              <a:spcBef>
                <a:spcPts val="0"/>
              </a:spcBef>
              <a:spcAft>
                <a:spcPts val="0"/>
              </a:spcAft>
              <a:buSzPts val="2100"/>
              <a:buNone/>
              <a:defRPr sz="1432"/>
            </a:lvl2pPr>
            <a:lvl3pPr lvl="2" algn="ctr">
              <a:lnSpc>
                <a:spcPct val="100000"/>
              </a:lnSpc>
              <a:spcBef>
                <a:spcPts val="0"/>
              </a:spcBef>
              <a:spcAft>
                <a:spcPts val="0"/>
              </a:spcAft>
              <a:buSzPts val="2100"/>
              <a:buNone/>
              <a:defRPr sz="1432"/>
            </a:lvl3pPr>
            <a:lvl4pPr lvl="3" algn="ctr">
              <a:lnSpc>
                <a:spcPct val="100000"/>
              </a:lnSpc>
              <a:spcBef>
                <a:spcPts val="0"/>
              </a:spcBef>
              <a:spcAft>
                <a:spcPts val="0"/>
              </a:spcAft>
              <a:buSzPts val="2100"/>
              <a:buNone/>
              <a:defRPr sz="1432"/>
            </a:lvl4pPr>
            <a:lvl5pPr lvl="4" algn="ctr">
              <a:lnSpc>
                <a:spcPct val="100000"/>
              </a:lnSpc>
              <a:spcBef>
                <a:spcPts val="0"/>
              </a:spcBef>
              <a:spcAft>
                <a:spcPts val="0"/>
              </a:spcAft>
              <a:buSzPts val="2100"/>
              <a:buNone/>
              <a:defRPr sz="1432"/>
            </a:lvl5pPr>
            <a:lvl6pPr lvl="5" algn="ctr">
              <a:lnSpc>
                <a:spcPct val="100000"/>
              </a:lnSpc>
              <a:spcBef>
                <a:spcPts val="0"/>
              </a:spcBef>
              <a:spcAft>
                <a:spcPts val="0"/>
              </a:spcAft>
              <a:buSzPts val="2100"/>
              <a:buNone/>
              <a:defRPr sz="1432"/>
            </a:lvl6pPr>
            <a:lvl7pPr lvl="6" algn="ctr">
              <a:lnSpc>
                <a:spcPct val="100000"/>
              </a:lnSpc>
              <a:spcBef>
                <a:spcPts val="0"/>
              </a:spcBef>
              <a:spcAft>
                <a:spcPts val="0"/>
              </a:spcAft>
              <a:buSzPts val="2100"/>
              <a:buNone/>
              <a:defRPr sz="1432"/>
            </a:lvl7pPr>
            <a:lvl8pPr lvl="7" algn="ctr">
              <a:lnSpc>
                <a:spcPct val="100000"/>
              </a:lnSpc>
              <a:spcBef>
                <a:spcPts val="0"/>
              </a:spcBef>
              <a:spcAft>
                <a:spcPts val="0"/>
              </a:spcAft>
              <a:buSzPts val="2100"/>
              <a:buNone/>
              <a:defRPr sz="1432"/>
            </a:lvl8pPr>
            <a:lvl9pPr lvl="8" algn="ctr">
              <a:lnSpc>
                <a:spcPct val="100000"/>
              </a:lnSpc>
              <a:spcBef>
                <a:spcPts val="0"/>
              </a:spcBef>
              <a:spcAft>
                <a:spcPts val="0"/>
              </a:spcAft>
              <a:buSzPts val="2100"/>
              <a:buNone/>
              <a:defRPr sz="1432"/>
            </a:lvl9pPr>
          </a:lstStyle>
          <a:p>
            <a:endParaRPr/>
          </a:p>
        </p:txBody>
      </p:sp>
      <p:sp>
        <p:nvSpPr>
          <p:cNvPr id="39" name="Google Shape;39;p9"/>
          <p:cNvSpPr txBox="1">
            <a:spLocks noGrp="1"/>
          </p:cNvSpPr>
          <p:nvPr>
            <p:ph type="body" idx="2"/>
          </p:nvPr>
        </p:nvSpPr>
        <p:spPr>
          <a:xfrm>
            <a:off x="4939501" y="965434"/>
            <a:ext cx="3837177" cy="4926887"/>
          </a:xfrm>
          <a:prstGeom prst="rect">
            <a:avLst/>
          </a:prstGeom>
        </p:spPr>
        <p:txBody>
          <a:bodyPr spcFirstLastPara="1" wrap="square" lIns="91425" tIns="91425" rIns="91425" bIns="91425" anchor="ctr" anchorCtr="0">
            <a:normAutofit/>
          </a:bodyPr>
          <a:lstStyle>
            <a:lvl1pPr marL="311696" lvl="0" indent="-233772">
              <a:spcBef>
                <a:spcPts val="0"/>
              </a:spcBef>
              <a:spcAft>
                <a:spcPts val="0"/>
              </a:spcAft>
              <a:buSzPts val="1800"/>
              <a:buChar char="●"/>
              <a:defRPr/>
            </a:lvl1pPr>
            <a:lvl2pPr marL="623392" lvl="1" indent="-216456">
              <a:spcBef>
                <a:spcPts val="0"/>
              </a:spcBef>
              <a:spcAft>
                <a:spcPts val="0"/>
              </a:spcAft>
              <a:buSzPts val="1400"/>
              <a:buChar char="○"/>
              <a:defRPr/>
            </a:lvl2pPr>
            <a:lvl3pPr marL="935089" lvl="2" indent="-216456">
              <a:spcBef>
                <a:spcPts val="0"/>
              </a:spcBef>
              <a:spcAft>
                <a:spcPts val="0"/>
              </a:spcAft>
              <a:buSzPts val="1400"/>
              <a:buChar char="■"/>
              <a:defRPr/>
            </a:lvl3pPr>
            <a:lvl4pPr marL="1246785" lvl="3" indent="-216456">
              <a:spcBef>
                <a:spcPts val="0"/>
              </a:spcBef>
              <a:spcAft>
                <a:spcPts val="0"/>
              </a:spcAft>
              <a:buSzPts val="1400"/>
              <a:buChar char="●"/>
              <a:defRPr/>
            </a:lvl4pPr>
            <a:lvl5pPr marL="1558482" lvl="4" indent="-216456">
              <a:spcBef>
                <a:spcPts val="0"/>
              </a:spcBef>
              <a:spcAft>
                <a:spcPts val="0"/>
              </a:spcAft>
              <a:buSzPts val="1400"/>
              <a:buChar char="○"/>
              <a:defRPr/>
            </a:lvl5pPr>
            <a:lvl6pPr marL="1870178" lvl="5" indent="-216456">
              <a:spcBef>
                <a:spcPts val="0"/>
              </a:spcBef>
              <a:spcAft>
                <a:spcPts val="0"/>
              </a:spcAft>
              <a:buSzPts val="1400"/>
              <a:buChar char="■"/>
              <a:defRPr/>
            </a:lvl6pPr>
            <a:lvl7pPr marL="2181874" lvl="6" indent="-216456">
              <a:spcBef>
                <a:spcPts val="0"/>
              </a:spcBef>
              <a:spcAft>
                <a:spcPts val="0"/>
              </a:spcAft>
              <a:buSzPts val="1400"/>
              <a:buChar char="●"/>
              <a:defRPr/>
            </a:lvl7pPr>
            <a:lvl8pPr marL="2493570" lvl="7" indent="-216456">
              <a:spcBef>
                <a:spcPts val="0"/>
              </a:spcBef>
              <a:spcAft>
                <a:spcPts val="0"/>
              </a:spcAft>
              <a:buSzPts val="1400"/>
              <a:buChar char="○"/>
              <a:defRPr/>
            </a:lvl8pPr>
            <a:lvl9pPr marL="2805266" lvl="8" indent="-216456">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9" y="6217624"/>
            <a:ext cx="548823" cy="52486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2" y="5640767"/>
            <a:ext cx="5998941" cy="806727"/>
          </a:xfrm>
          <a:prstGeom prst="rect">
            <a:avLst/>
          </a:prstGeom>
        </p:spPr>
        <p:txBody>
          <a:bodyPr spcFirstLastPara="1" wrap="square" lIns="91425" tIns="91425" rIns="91425" bIns="91425" anchor="ctr" anchorCtr="0">
            <a:normAutofit/>
          </a:bodyPr>
          <a:lstStyle>
            <a:lvl1pPr marL="311696" lvl="0" indent="-15584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9" y="6217624"/>
            <a:ext cx="548823" cy="52486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1" y="1474834"/>
            <a:ext cx="8520706" cy="2617977"/>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8181"/>
            </a:lvl1pPr>
            <a:lvl2pPr lvl="1" algn="ctr">
              <a:spcBef>
                <a:spcPts val="0"/>
              </a:spcBef>
              <a:spcAft>
                <a:spcPts val="0"/>
              </a:spcAft>
              <a:buSzPts val="12000"/>
              <a:buNone/>
              <a:defRPr sz="8181"/>
            </a:lvl2pPr>
            <a:lvl3pPr lvl="2" algn="ctr">
              <a:spcBef>
                <a:spcPts val="0"/>
              </a:spcBef>
              <a:spcAft>
                <a:spcPts val="0"/>
              </a:spcAft>
              <a:buSzPts val="12000"/>
              <a:buNone/>
              <a:defRPr sz="8181"/>
            </a:lvl3pPr>
            <a:lvl4pPr lvl="3" algn="ctr">
              <a:spcBef>
                <a:spcPts val="0"/>
              </a:spcBef>
              <a:spcAft>
                <a:spcPts val="0"/>
              </a:spcAft>
              <a:buSzPts val="12000"/>
              <a:buNone/>
              <a:defRPr sz="8181"/>
            </a:lvl4pPr>
            <a:lvl5pPr lvl="4" algn="ctr">
              <a:spcBef>
                <a:spcPts val="0"/>
              </a:spcBef>
              <a:spcAft>
                <a:spcPts val="0"/>
              </a:spcAft>
              <a:buSzPts val="12000"/>
              <a:buNone/>
              <a:defRPr sz="8181"/>
            </a:lvl5pPr>
            <a:lvl6pPr lvl="5" algn="ctr">
              <a:spcBef>
                <a:spcPts val="0"/>
              </a:spcBef>
              <a:spcAft>
                <a:spcPts val="0"/>
              </a:spcAft>
              <a:buSzPts val="12000"/>
              <a:buNone/>
              <a:defRPr sz="8181"/>
            </a:lvl6pPr>
            <a:lvl7pPr lvl="6" algn="ctr">
              <a:spcBef>
                <a:spcPts val="0"/>
              </a:spcBef>
              <a:spcAft>
                <a:spcPts val="0"/>
              </a:spcAft>
              <a:buSzPts val="12000"/>
              <a:buNone/>
              <a:defRPr sz="8181"/>
            </a:lvl7pPr>
            <a:lvl8pPr lvl="7" algn="ctr">
              <a:spcBef>
                <a:spcPts val="0"/>
              </a:spcBef>
              <a:spcAft>
                <a:spcPts val="0"/>
              </a:spcAft>
              <a:buSzPts val="12000"/>
              <a:buNone/>
              <a:defRPr sz="8181"/>
            </a:lvl8pPr>
            <a:lvl9pPr lvl="8" algn="ctr">
              <a:spcBef>
                <a:spcPts val="0"/>
              </a:spcBef>
              <a:spcAft>
                <a:spcPts val="0"/>
              </a:spcAft>
              <a:buSzPts val="12000"/>
              <a:buNone/>
              <a:defRPr sz="8181"/>
            </a:lvl9pPr>
          </a:lstStyle>
          <a:p>
            <a:r>
              <a:t>xx%</a:t>
            </a:r>
          </a:p>
        </p:txBody>
      </p:sp>
      <p:sp>
        <p:nvSpPr>
          <p:cNvPr id="46" name="Google Shape;46;p11"/>
          <p:cNvSpPr txBox="1">
            <a:spLocks noGrp="1"/>
          </p:cNvSpPr>
          <p:nvPr>
            <p:ph type="body" idx="1"/>
          </p:nvPr>
        </p:nvSpPr>
        <p:spPr>
          <a:xfrm>
            <a:off x="311701" y="4202967"/>
            <a:ext cx="8520706" cy="1734341"/>
          </a:xfrm>
          <a:prstGeom prst="rect">
            <a:avLst/>
          </a:prstGeom>
        </p:spPr>
        <p:txBody>
          <a:bodyPr spcFirstLastPara="1" wrap="square" lIns="91425" tIns="91425" rIns="91425" bIns="91425" anchor="t" anchorCtr="0">
            <a:normAutofit/>
          </a:bodyPr>
          <a:lstStyle>
            <a:lvl1pPr marL="311696" lvl="0" indent="-233772" algn="ctr">
              <a:spcBef>
                <a:spcPts val="0"/>
              </a:spcBef>
              <a:spcAft>
                <a:spcPts val="0"/>
              </a:spcAft>
              <a:buSzPts val="1800"/>
              <a:buChar char="●"/>
              <a:defRPr/>
            </a:lvl1pPr>
            <a:lvl2pPr marL="623392" lvl="1" indent="-216456" algn="ctr">
              <a:spcBef>
                <a:spcPts val="0"/>
              </a:spcBef>
              <a:spcAft>
                <a:spcPts val="0"/>
              </a:spcAft>
              <a:buSzPts val="1400"/>
              <a:buChar char="○"/>
              <a:defRPr/>
            </a:lvl2pPr>
            <a:lvl3pPr marL="935089" lvl="2" indent="-216456" algn="ctr">
              <a:spcBef>
                <a:spcPts val="0"/>
              </a:spcBef>
              <a:spcAft>
                <a:spcPts val="0"/>
              </a:spcAft>
              <a:buSzPts val="1400"/>
              <a:buChar char="■"/>
              <a:defRPr/>
            </a:lvl3pPr>
            <a:lvl4pPr marL="1246785" lvl="3" indent="-216456" algn="ctr">
              <a:spcBef>
                <a:spcPts val="0"/>
              </a:spcBef>
              <a:spcAft>
                <a:spcPts val="0"/>
              </a:spcAft>
              <a:buSzPts val="1400"/>
              <a:buChar char="●"/>
              <a:defRPr/>
            </a:lvl4pPr>
            <a:lvl5pPr marL="1558482" lvl="4" indent="-216456" algn="ctr">
              <a:spcBef>
                <a:spcPts val="0"/>
              </a:spcBef>
              <a:spcAft>
                <a:spcPts val="0"/>
              </a:spcAft>
              <a:buSzPts val="1400"/>
              <a:buChar char="○"/>
              <a:defRPr/>
            </a:lvl5pPr>
            <a:lvl6pPr marL="1870178" lvl="5" indent="-216456" algn="ctr">
              <a:spcBef>
                <a:spcPts val="0"/>
              </a:spcBef>
              <a:spcAft>
                <a:spcPts val="0"/>
              </a:spcAft>
              <a:buSzPts val="1400"/>
              <a:buChar char="■"/>
              <a:defRPr/>
            </a:lvl6pPr>
            <a:lvl7pPr marL="2181874" lvl="6" indent="-216456" algn="ctr">
              <a:spcBef>
                <a:spcPts val="0"/>
              </a:spcBef>
              <a:spcAft>
                <a:spcPts val="0"/>
              </a:spcAft>
              <a:buSzPts val="1400"/>
              <a:buChar char="●"/>
              <a:defRPr/>
            </a:lvl7pPr>
            <a:lvl8pPr marL="2493570" lvl="7" indent="-216456" algn="ctr">
              <a:spcBef>
                <a:spcPts val="0"/>
              </a:spcBef>
              <a:spcAft>
                <a:spcPts val="0"/>
              </a:spcAft>
              <a:buSzPts val="1400"/>
              <a:buChar char="○"/>
              <a:defRPr/>
            </a:lvl8pPr>
            <a:lvl9pPr marL="2805266" lvl="8" indent="-216456"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9" y="6217624"/>
            <a:ext cx="548823" cy="52486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1" y="593367"/>
            <a:ext cx="8520706" cy="763568"/>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1" y="1536634"/>
            <a:ext cx="8520706" cy="4555227"/>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9" y="6217624"/>
            <a:ext cx="548823" cy="524863"/>
          </a:xfrm>
          <a:prstGeom prst="rect">
            <a:avLst/>
          </a:prstGeom>
          <a:noFill/>
          <a:ln>
            <a:noFill/>
          </a:ln>
        </p:spPr>
        <p:txBody>
          <a:bodyPr spcFirstLastPara="1" wrap="square" lIns="91425" tIns="91425" rIns="91425" bIns="91425" anchor="ctr" anchorCtr="0">
            <a:normAutofit/>
          </a:bodyPr>
          <a:lstStyle>
            <a:lvl1pPr lvl="0" algn="r">
              <a:buNone/>
              <a:defRPr sz="682">
                <a:solidFill>
                  <a:schemeClr val="dk2"/>
                </a:solidFill>
              </a:defRPr>
            </a:lvl1pPr>
            <a:lvl2pPr lvl="1" algn="r">
              <a:buNone/>
              <a:defRPr sz="682">
                <a:solidFill>
                  <a:schemeClr val="dk2"/>
                </a:solidFill>
              </a:defRPr>
            </a:lvl2pPr>
            <a:lvl3pPr lvl="2" algn="r">
              <a:buNone/>
              <a:defRPr sz="682">
                <a:solidFill>
                  <a:schemeClr val="dk2"/>
                </a:solidFill>
              </a:defRPr>
            </a:lvl3pPr>
            <a:lvl4pPr lvl="3" algn="r">
              <a:buNone/>
              <a:defRPr sz="682">
                <a:solidFill>
                  <a:schemeClr val="dk2"/>
                </a:solidFill>
              </a:defRPr>
            </a:lvl4pPr>
            <a:lvl5pPr lvl="4" algn="r">
              <a:buNone/>
              <a:defRPr sz="682">
                <a:solidFill>
                  <a:schemeClr val="dk2"/>
                </a:solidFill>
              </a:defRPr>
            </a:lvl5pPr>
            <a:lvl6pPr lvl="5" algn="r">
              <a:buNone/>
              <a:defRPr sz="682">
                <a:solidFill>
                  <a:schemeClr val="dk2"/>
                </a:solidFill>
              </a:defRPr>
            </a:lvl6pPr>
            <a:lvl7pPr lvl="6" algn="r">
              <a:buNone/>
              <a:defRPr sz="682">
                <a:solidFill>
                  <a:schemeClr val="dk2"/>
                </a:solidFill>
              </a:defRPr>
            </a:lvl7pPr>
            <a:lvl8pPr lvl="7" algn="r">
              <a:buNone/>
              <a:defRPr sz="682">
                <a:solidFill>
                  <a:schemeClr val="dk2"/>
                </a:solidFill>
              </a:defRPr>
            </a:lvl8pPr>
            <a:lvl9pPr lvl="8" algn="r">
              <a:buNone/>
              <a:defRPr sz="682">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Excel_Worksheet.xlsx"/></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Excel_Worksheet1.xlsx"/></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package" Target="../embeddings/Microsoft_Excel_Worksheet2.xlsx"/></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package" Target="../embeddings/Microsoft_Excel_Worksheet3.xlsx"/></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package" Target="../embeddings/Microsoft_Excel_Worksheet4.xlsx"/></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package" Target="../embeddings/Microsoft_Excel_Worksheet5.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870033" y="4540661"/>
            <a:ext cx="4315874" cy="996181"/>
          </a:xfrm>
          <a:prstGeom prst="rect">
            <a:avLst/>
          </a:prstGeom>
        </p:spPr>
        <p:txBody>
          <a:bodyPr spcFirstLastPara="1" wrap="square" lIns="62335" tIns="62335" rIns="62335" bIns="62335" anchor="b" anchorCtr="0">
            <a:normAutofit/>
          </a:bodyPr>
          <a:lstStyle/>
          <a:p>
            <a:pPr algn="l"/>
            <a:r>
              <a:rPr lang="en-US" sz="2727" b="1" dirty="0">
                <a:latin typeface="Calibri Light" panose="020F0302020204030204" pitchFamily="34" charset="0"/>
                <a:cs typeface="Calibri Light" panose="020F0302020204030204" pitchFamily="34" charset="0"/>
              </a:rPr>
              <a:t>2024-2025 Fiscal Year Budget</a:t>
            </a:r>
            <a:br>
              <a:rPr lang="en-US" sz="2727" dirty="0">
                <a:latin typeface="Calibri Light" panose="020F0302020204030204" pitchFamily="34" charset="0"/>
                <a:cs typeface="Calibri Light" panose="020F0302020204030204" pitchFamily="34" charset="0"/>
              </a:rPr>
            </a:br>
            <a:br>
              <a:rPr lang="en-US" sz="750" dirty="0">
                <a:latin typeface="Calibri Light" panose="020F0302020204030204" pitchFamily="34" charset="0"/>
                <a:cs typeface="Calibri Light" panose="020F0302020204030204" pitchFamily="34" charset="0"/>
              </a:rPr>
            </a:br>
            <a:r>
              <a:rPr lang="en-US" sz="2182" dirty="0">
                <a:latin typeface="Calibri Light" panose="020F0302020204030204" pitchFamily="34" charset="0"/>
                <a:cs typeface="Calibri Light" panose="020F0302020204030204" pitchFamily="34" charset="0"/>
              </a:rPr>
              <a:t>Manson School District No. 19</a:t>
            </a:r>
            <a:endParaRPr sz="2454" dirty="0">
              <a:latin typeface="Calibri Light" panose="020F0302020204030204" pitchFamily="34" charset="0"/>
              <a:cs typeface="Calibri Light" panose="020F0302020204030204" pitchFamily="34" charset="0"/>
            </a:endParaRPr>
          </a:p>
        </p:txBody>
      </p:sp>
      <p:sp>
        <p:nvSpPr>
          <p:cNvPr id="56" name="Google Shape;56;p13"/>
          <p:cNvSpPr/>
          <p:nvPr/>
        </p:nvSpPr>
        <p:spPr>
          <a:xfrm rot="-5400000" flipH="1">
            <a:off x="5105498" y="1080409"/>
            <a:ext cx="5106886" cy="2946068"/>
          </a:xfrm>
          <a:prstGeom prst="rtTriangle">
            <a:avLst/>
          </a:prstGeom>
          <a:solidFill>
            <a:srgbClr val="012AD6"/>
          </a:solidFill>
          <a:ln w="9525" cap="flat" cmpd="sng">
            <a:solidFill>
              <a:srgbClr val="012AD6"/>
            </a:solidFill>
            <a:prstDash val="solid"/>
            <a:round/>
            <a:headEnd type="none" w="sm" len="sm"/>
            <a:tailEnd type="none" w="sm" len="sm"/>
          </a:ln>
        </p:spPr>
        <p:txBody>
          <a:bodyPr spcFirstLastPara="1" wrap="square" lIns="62335" tIns="62335" rIns="62335" bIns="62335" anchor="ctr" anchorCtr="0">
            <a:noAutofit/>
          </a:bodyPr>
          <a:lstStyle/>
          <a:p>
            <a:endParaRPr sz="651" dirty="0">
              <a:solidFill>
                <a:srgbClr val="002060"/>
              </a:solidFill>
            </a:endParaRPr>
          </a:p>
        </p:txBody>
      </p:sp>
      <p:sp>
        <p:nvSpPr>
          <p:cNvPr id="57" name="Google Shape;57;p13"/>
          <p:cNvSpPr/>
          <p:nvPr/>
        </p:nvSpPr>
        <p:spPr>
          <a:xfrm rot="-5400000">
            <a:off x="5978804" y="3700614"/>
            <a:ext cx="3630068" cy="2676273"/>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723" y="523003"/>
            <a:ext cx="3452403" cy="345240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softEdge rad="12700"/>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5" name="Title 4">
            <a:extLst>
              <a:ext uri="{FF2B5EF4-FFF2-40B4-BE49-F238E27FC236}">
                <a16:creationId xmlns:a16="http://schemas.microsoft.com/office/drawing/2014/main" id="{27A2AE11-9FA7-454A-A04E-620978174F5C}"/>
              </a:ext>
            </a:extLst>
          </p:cNvPr>
          <p:cNvSpPr>
            <a:spLocks noGrp="1"/>
          </p:cNvSpPr>
          <p:nvPr>
            <p:ph type="title"/>
          </p:nvPr>
        </p:nvSpPr>
        <p:spPr>
          <a:xfrm>
            <a:off x="3117910" y="419584"/>
            <a:ext cx="2908178" cy="451578"/>
          </a:xfrm>
        </p:spPr>
        <p:txBody>
          <a:bodyPr>
            <a:noAutofit/>
          </a:bodyPr>
          <a:lstStyle/>
          <a:p>
            <a:r>
              <a:rPr lang="en-US" sz="2182" dirty="0">
                <a:latin typeface="Calibri Light" panose="020F0302020204030204" pitchFamily="34" charset="0"/>
                <a:cs typeface="Calibri Light" panose="020F0302020204030204" pitchFamily="34" charset="0"/>
              </a:rPr>
              <a:t>How is our enrollment?</a:t>
            </a:r>
          </a:p>
        </p:txBody>
      </p:sp>
      <p:sp>
        <p:nvSpPr>
          <p:cNvPr id="10" name="TextBox 9">
            <a:extLst>
              <a:ext uri="{FF2B5EF4-FFF2-40B4-BE49-F238E27FC236}">
                <a16:creationId xmlns:a16="http://schemas.microsoft.com/office/drawing/2014/main" id="{EF6EA9C4-2B90-48F7-824E-D822760854FC}"/>
              </a:ext>
            </a:extLst>
          </p:cNvPr>
          <p:cNvSpPr txBox="1"/>
          <p:nvPr/>
        </p:nvSpPr>
        <p:spPr>
          <a:xfrm>
            <a:off x="844846" y="1496564"/>
            <a:ext cx="7700167" cy="470000"/>
          </a:xfrm>
          <a:prstGeom prst="rect">
            <a:avLst/>
          </a:prstGeom>
          <a:solidFill>
            <a:schemeClr val="bg1"/>
          </a:solidFill>
        </p:spPr>
        <p:txBody>
          <a:bodyPr wrap="square" rtlCol="0">
            <a:spAutoFit/>
          </a:bodyPr>
          <a:lstStyle/>
          <a:p>
            <a:r>
              <a:rPr lang="en-US" sz="1227" dirty="0">
                <a:latin typeface="Calibri Light" panose="020F0302020204030204" pitchFamily="34" charset="0"/>
                <a:cs typeface="Calibri Light" panose="020F0302020204030204" pitchFamily="34" charset="0"/>
              </a:rPr>
              <a:t>In Washington State, enrollment drives the amount of state-provided funding school districts receive. We budgeted conservatively with </a:t>
            </a:r>
            <a:r>
              <a:rPr lang="en-US" sz="1227" b="1" dirty="0">
                <a:latin typeface="Calibri Light" panose="020F0302020204030204" pitchFamily="34" charset="0"/>
                <a:cs typeface="Calibri Light" panose="020F0302020204030204" pitchFamily="34" charset="0"/>
              </a:rPr>
              <a:t>620 FTE </a:t>
            </a:r>
            <a:r>
              <a:rPr lang="en-US" sz="1227" dirty="0">
                <a:latin typeface="Calibri Light" panose="020F0302020204030204" pitchFamily="34" charset="0"/>
                <a:cs typeface="Calibri Light" panose="020F0302020204030204" pitchFamily="34" charset="0"/>
              </a:rPr>
              <a:t>for the 2024-2025 year, however we ended the school year with an FTE of 647.75. </a:t>
            </a:r>
          </a:p>
        </p:txBody>
      </p:sp>
      <p:pic>
        <p:nvPicPr>
          <p:cNvPr id="2" name="Picture 1">
            <a:extLst>
              <a:ext uri="{FF2B5EF4-FFF2-40B4-BE49-F238E27FC236}">
                <a16:creationId xmlns:a16="http://schemas.microsoft.com/office/drawing/2014/main" id="{6337241B-7810-4C76-B0E3-E09E05B77E77}"/>
              </a:ext>
            </a:extLst>
          </p:cNvPr>
          <p:cNvPicPr>
            <a:picLocks noChangeAspect="1"/>
          </p:cNvPicPr>
          <p:nvPr/>
        </p:nvPicPr>
        <p:blipFill>
          <a:blip r:embed="rId3"/>
          <a:stretch>
            <a:fillRect/>
          </a:stretch>
        </p:blipFill>
        <p:spPr>
          <a:xfrm>
            <a:off x="1570373" y="2379666"/>
            <a:ext cx="6249111" cy="3772735"/>
          </a:xfrm>
          <a:prstGeom prst="rect">
            <a:avLst/>
          </a:prstGeom>
        </p:spPr>
      </p:pic>
    </p:spTree>
    <p:extLst>
      <p:ext uri="{BB962C8B-B14F-4D97-AF65-F5344CB8AC3E}">
        <p14:creationId xmlns:p14="http://schemas.microsoft.com/office/powerpoint/2010/main" val="2514444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5" name="Title 4">
            <a:extLst>
              <a:ext uri="{FF2B5EF4-FFF2-40B4-BE49-F238E27FC236}">
                <a16:creationId xmlns:a16="http://schemas.microsoft.com/office/drawing/2014/main" id="{27A2AE11-9FA7-454A-A04E-620978174F5C}"/>
              </a:ext>
            </a:extLst>
          </p:cNvPr>
          <p:cNvSpPr>
            <a:spLocks noGrp="1"/>
          </p:cNvSpPr>
          <p:nvPr>
            <p:ph type="title"/>
          </p:nvPr>
        </p:nvSpPr>
        <p:spPr>
          <a:xfrm>
            <a:off x="2759029" y="472270"/>
            <a:ext cx="3871805" cy="451578"/>
          </a:xfrm>
        </p:spPr>
        <p:txBody>
          <a:bodyPr>
            <a:noAutofit/>
          </a:bodyPr>
          <a:lstStyle/>
          <a:p>
            <a:r>
              <a:rPr lang="en-US" sz="2182" dirty="0">
                <a:latin typeface="Calibri Light" panose="020F0302020204030204" pitchFamily="34" charset="0"/>
                <a:cs typeface="Calibri Light" panose="020F0302020204030204" pitchFamily="34" charset="0"/>
              </a:rPr>
              <a:t>What is the status of our levies?</a:t>
            </a:r>
          </a:p>
        </p:txBody>
      </p:sp>
      <p:sp>
        <p:nvSpPr>
          <p:cNvPr id="10" name="TextBox 9">
            <a:extLst>
              <a:ext uri="{FF2B5EF4-FFF2-40B4-BE49-F238E27FC236}">
                <a16:creationId xmlns:a16="http://schemas.microsoft.com/office/drawing/2014/main" id="{EF6EA9C4-2B90-48F7-824E-D822760854FC}"/>
              </a:ext>
            </a:extLst>
          </p:cNvPr>
          <p:cNvSpPr txBox="1"/>
          <p:nvPr/>
        </p:nvSpPr>
        <p:spPr>
          <a:xfrm>
            <a:off x="844848" y="1183534"/>
            <a:ext cx="7700167" cy="3680175"/>
          </a:xfrm>
          <a:prstGeom prst="rect">
            <a:avLst/>
          </a:prstGeom>
          <a:solidFill>
            <a:schemeClr val="bg1"/>
          </a:solidFill>
        </p:spPr>
        <p:txBody>
          <a:bodyPr wrap="square" rtlCol="0">
            <a:spAutoFit/>
          </a:bodyPr>
          <a:lstStyle/>
          <a:p>
            <a:r>
              <a:rPr lang="en-US" sz="1227" dirty="0">
                <a:latin typeface="Calibri Light" panose="020F0302020204030204" pitchFamily="34" charset="0"/>
                <a:cs typeface="Calibri Light" panose="020F0302020204030204" pitchFamily="34" charset="0"/>
              </a:rPr>
              <a:t>The District currently has two levies in effect.</a:t>
            </a:r>
          </a:p>
          <a:p>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Our </a:t>
            </a:r>
            <a:r>
              <a:rPr lang="en-US" sz="1227" b="1" dirty="0">
                <a:latin typeface="Calibri Light" panose="020F0302020204030204" pitchFamily="34" charset="0"/>
                <a:cs typeface="Calibri Light" panose="020F0302020204030204" pitchFamily="34" charset="0"/>
              </a:rPr>
              <a:t>Educational Programs and Operations (EPO) Levy</a:t>
            </a:r>
            <a:r>
              <a:rPr lang="en-US" sz="1227" dirty="0">
                <a:latin typeface="Calibri Light" panose="020F0302020204030204" pitchFamily="34" charset="0"/>
                <a:cs typeface="Calibri Light" panose="020F0302020204030204" pitchFamily="34" charset="0"/>
              </a:rPr>
              <a:t> was approved by voters on February 14, 2023 to continue to fund education programs and operations not funded by the State. The following collections were approved:</a:t>
            </a:r>
          </a:p>
          <a:p>
            <a:pPr marL="194824" indent="-194824">
              <a:buFont typeface="Arial" panose="020B0604020202020204" pitchFamily="34" charset="0"/>
              <a:buChar char="•"/>
            </a:pPr>
            <a:r>
              <a:rPr lang="en-US" sz="1227" dirty="0">
                <a:solidFill>
                  <a:schemeClr val="tx1"/>
                </a:solidFill>
                <a:latin typeface="Calibri Light" panose="020F0302020204030204" pitchFamily="34" charset="0"/>
                <a:cs typeface="Calibri Light" panose="020F0302020204030204" pitchFamily="34" charset="0"/>
              </a:rPr>
              <a:t>2024 – $1,884,500</a:t>
            </a:r>
          </a:p>
          <a:p>
            <a:pPr marL="194824" indent="-194824">
              <a:buFont typeface="Arial" panose="020B0604020202020204" pitchFamily="34" charset="0"/>
              <a:buChar char="•"/>
            </a:pPr>
            <a:r>
              <a:rPr lang="en-US" sz="1227" i="1" dirty="0">
                <a:solidFill>
                  <a:srgbClr val="012AD6"/>
                </a:solidFill>
                <a:latin typeface="Calibri Light" panose="020F0302020204030204" pitchFamily="34" charset="0"/>
                <a:cs typeface="Calibri Light" panose="020F0302020204030204" pitchFamily="34" charset="0"/>
              </a:rPr>
              <a:t>2025 – $1,955,326 </a:t>
            </a:r>
          </a:p>
          <a:p>
            <a:endParaRPr lang="en-US" sz="1227" dirty="0">
              <a:latin typeface="Calibri Light" panose="020F0302020204030204" pitchFamily="34" charset="0"/>
              <a:cs typeface="Calibri Light" panose="020F0302020204030204" pitchFamily="34" charset="0"/>
            </a:endParaRPr>
          </a:p>
          <a:p>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Our </a:t>
            </a:r>
            <a:r>
              <a:rPr lang="en-US" sz="1227" b="1" dirty="0">
                <a:latin typeface="Calibri Light" panose="020F0302020204030204" pitchFamily="34" charset="0"/>
                <a:cs typeface="Calibri Light" panose="020F0302020204030204" pitchFamily="34" charset="0"/>
              </a:rPr>
              <a:t>Capital Projects Levy</a:t>
            </a:r>
            <a:r>
              <a:rPr lang="en-US" sz="1227" dirty="0">
                <a:latin typeface="Calibri Light" panose="020F0302020204030204" pitchFamily="34" charset="0"/>
                <a:cs typeface="Calibri Light" panose="020F0302020204030204" pitchFamily="34" charset="0"/>
              </a:rPr>
              <a:t> was approved by voters on February 12, 2019 to build a new Early Learning Center, renovate existing facilities, and fund technology. The following collections were approved:</a:t>
            </a: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2020 – $499,000</a:t>
            </a: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2021 – $499,000</a:t>
            </a:r>
          </a:p>
          <a:p>
            <a:pPr marL="194824" indent="-194824">
              <a:buFont typeface="Arial" panose="020B0604020202020204" pitchFamily="34" charset="0"/>
              <a:buChar char="•"/>
            </a:pPr>
            <a:r>
              <a:rPr lang="en-US" sz="1227" dirty="0">
                <a:solidFill>
                  <a:schemeClr val="tx1"/>
                </a:solidFill>
                <a:latin typeface="Calibri Light" panose="020F0302020204030204" pitchFamily="34" charset="0"/>
                <a:cs typeface="Calibri Light" panose="020F0302020204030204" pitchFamily="34" charset="0"/>
              </a:rPr>
              <a:t>2022 – $499,000</a:t>
            </a:r>
          </a:p>
          <a:p>
            <a:pPr marL="194824" indent="-194824">
              <a:buFont typeface="Arial" panose="020B0604020202020204" pitchFamily="34" charset="0"/>
              <a:buChar char="•"/>
            </a:pPr>
            <a:r>
              <a:rPr lang="en-US" sz="1227" dirty="0">
                <a:solidFill>
                  <a:schemeClr val="tx1"/>
                </a:solidFill>
                <a:latin typeface="Calibri Light" panose="020F0302020204030204" pitchFamily="34" charset="0"/>
                <a:cs typeface="Calibri Light" panose="020F0302020204030204" pitchFamily="34" charset="0"/>
              </a:rPr>
              <a:t>2023 – $499,000</a:t>
            </a:r>
          </a:p>
          <a:p>
            <a:pPr marL="194824" indent="-194824">
              <a:buFont typeface="Arial" panose="020B0604020202020204" pitchFamily="34" charset="0"/>
              <a:buChar char="•"/>
            </a:pPr>
            <a:r>
              <a:rPr lang="en-US" sz="1227" dirty="0">
                <a:solidFill>
                  <a:schemeClr val="tx1"/>
                </a:solidFill>
                <a:latin typeface="Calibri Light" panose="020F0302020204030204" pitchFamily="34" charset="0"/>
                <a:cs typeface="Calibri Light" panose="020F0302020204030204" pitchFamily="34" charset="0"/>
              </a:rPr>
              <a:t>2024 – $499,000</a:t>
            </a:r>
          </a:p>
          <a:p>
            <a:pPr marL="194824" indent="-194824">
              <a:buFont typeface="Arial" panose="020B0604020202020204" pitchFamily="34" charset="0"/>
              <a:buChar char="•"/>
            </a:pPr>
            <a:r>
              <a:rPr lang="en-US" sz="1227" i="1" dirty="0">
                <a:solidFill>
                  <a:srgbClr val="012AD6"/>
                </a:solidFill>
                <a:latin typeface="Calibri Light" panose="020F0302020204030204" pitchFamily="34" charset="0"/>
                <a:cs typeface="Calibri Light" panose="020F0302020204030204" pitchFamily="34" charset="0"/>
              </a:rPr>
              <a:t>2025 – $499,000</a:t>
            </a:r>
          </a:p>
          <a:p>
            <a:pPr marL="194824" indent="-194824">
              <a:buFont typeface="Arial" panose="020B0604020202020204" pitchFamily="34" charset="0"/>
              <a:buChar char="•"/>
            </a:pPr>
            <a:endParaRPr lang="en-US" sz="1227" dirty="0">
              <a:latin typeface="Calibri Light" panose="020F0302020204030204" pitchFamily="34" charset="0"/>
              <a:cs typeface="Calibri Light" panose="020F0302020204030204" pitchFamily="34" charset="0"/>
            </a:endParaRPr>
          </a:p>
          <a:p>
            <a:pPr marL="194824" indent="-194824">
              <a:buFont typeface="Arial" panose="020B0604020202020204" pitchFamily="34" charset="0"/>
              <a:buChar char="•"/>
            </a:pPr>
            <a:endParaRPr lang="en-US" sz="1227" dirty="0">
              <a:latin typeface="Calibri Light" panose="020F0302020204030204" pitchFamily="34" charset="0"/>
              <a:cs typeface="Calibri Light" panose="020F0302020204030204" pitchFamily="34" charset="0"/>
            </a:endParaRPr>
          </a:p>
          <a:p>
            <a:endParaRPr lang="en-US" sz="1227" dirty="0">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E7B8C43B-0533-4AD0-B81D-F87CAA455790}"/>
              </a:ext>
            </a:extLst>
          </p:cNvPr>
          <p:cNvPicPr>
            <a:picLocks noChangeAspect="1"/>
          </p:cNvPicPr>
          <p:nvPr/>
        </p:nvPicPr>
        <p:blipFill>
          <a:blip r:embed="rId3"/>
          <a:stretch>
            <a:fillRect/>
          </a:stretch>
        </p:blipFill>
        <p:spPr>
          <a:xfrm>
            <a:off x="2759029" y="3429000"/>
            <a:ext cx="4962574" cy="2786113"/>
          </a:xfrm>
          <a:prstGeom prst="rect">
            <a:avLst/>
          </a:prstGeom>
        </p:spPr>
      </p:pic>
    </p:spTree>
    <p:extLst>
      <p:ext uri="{BB962C8B-B14F-4D97-AF65-F5344CB8AC3E}">
        <p14:creationId xmlns:p14="http://schemas.microsoft.com/office/powerpoint/2010/main" val="1729715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9" name="Title 4">
            <a:extLst>
              <a:ext uri="{FF2B5EF4-FFF2-40B4-BE49-F238E27FC236}">
                <a16:creationId xmlns:a16="http://schemas.microsoft.com/office/drawing/2014/main" id="{087D5133-83D4-46E6-A357-CAD66D9C0E80}"/>
              </a:ext>
            </a:extLst>
          </p:cNvPr>
          <p:cNvSpPr>
            <a:spLocks noGrp="1"/>
          </p:cNvSpPr>
          <p:nvPr>
            <p:ph type="title"/>
          </p:nvPr>
        </p:nvSpPr>
        <p:spPr>
          <a:xfrm>
            <a:off x="2446689" y="345894"/>
            <a:ext cx="4250623" cy="451578"/>
          </a:xfrm>
        </p:spPr>
        <p:txBody>
          <a:bodyPr>
            <a:noAutofit/>
          </a:bodyPr>
          <a:lstStyle/>
          <a:p>
            <a:r>
              <a:rPr lang="en-US" sz="2182" dirty="0">
                <a:latin typeface="Calibri Light" panose="020F0302020204030204" pitchFamily="34" charset="0"/>
                <a:cs typeface="Calibri Light" panose="020F0302020204030204" pitchFamily="34" charset="0"/>
              </a:rPr>
              <a:t>Where does the money come from?</a:t>
            </a:r>
          </a:p>
        </p:txBody>
      </p:sp>
      <p:sp>
        <p:nvSpPr>
          <p:cNvPr id="11" name="TextBox 10">
            <a:extLst>
              <a:ext uri="{FF2B5EF4-FFF2-40B4-BE49-F238E27FC236}">
                <a16:creationId xmlns:a16="http://schemas.microsoft.com/office/drawing/2014/main" id="{C8852CCF-DED2-4501-A6D0-5B2DF5793ADE}"/>
              </a:ext>
            </a:extLst>
          </p:cNvPr>
          <p:cNvSpPr txBox="1"/>
          <p:nvPr/>
        </p:nvSpPr>
        <p:spPr>
          <a:xfrm>
            <a:off x="1002258" y="791269"/>
            <a:ext cx="7584663" cy="2358338"/>
          </a:xfrm>
          <a:prstGeom prst="rect">
            <a:avLst/>
          </a:prstGeom>
          <a:noFill/>
        </p:spPr>
        <p:txBody>
          <a:bodyPr wrap="square">
            <a:spAutoFit/>
          </a:bodyPr>
          <a:lstStyle/>
          <a:p>
            <a:r>
              <a:rPr lang="en-US" sz="1227" dirty="0">
                <a:latin typeface="Calibri Light" panose="020F0302020204030204" pitchFamily="34" charset="0"/>
                <a:cs typeface="Calibri Light" panose="020F0302020204030204" pitchFamily="34" charset="0"/>
              </a:rPr>
              <a:t>60%, or </a:t>
            </a:r>
            <a:r>
              <a:rPr lang="en-US" sz="1227" b="1" dirty="0">
                <a:latin typeface="Calibri Light" panose="020F0302020204030204" pitchFamily="34" charset="0"/>
                <a:cs typeface="Calibri Light" panose="020F0302020204030204" pitchFamily="34" charset="0"/>
              </a:rPr>
              <a:t>$9,879,951</a:t>
            </a:r>
            <a:r>
              <a:rPr lang="en-US" sz="1227" dirty="0">
                <a:latin typeface="Calibri Light" panose="020F0302020204030204" pitchFamily="34" charset="0"/>
                <a:cs typeface="Calibri Light" panose="020F0302020204030204" pitchFamily="34" charset="0"/>
              </a:rPr>
              <a:t>, comes from the State, which consists of apportionment revenues based on actual enrollment and categorical programs.</a:t>
            </a:r>
          </a:p>
          <a:p>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6%, or </a:t>
            </a:r>
            <a:r>
              <a:rPr lang="en-US" sz="1227" b="1" dirty="0">
                <a:latin typeface="Calibri Light" panose="020F0302020204030204" pitchFamily="34" charset="0"/>
                <a:cs typeface="Calibri Light" panose="020F0302020204030204" pitchFamily="34" charset="0"/>
              </a:rPr>
              <a:t>$828,576</a:t>
            </a:r>
            <a:r>
              <a:rPr lang="en-US" sz="1227" dirty="0">
                <a:latin typeface="Calibri Light" panose="020F0302020204030204" pitchFamily="34" charset="0"/>
                <a:cs typeface="Calibri Light" panose="020F0302020204030204" pitchFamily="34" charset="0"/>
              </a:rPr>
              <a:t>, comes from Federal grants and funding, such as the Every Child Succeeds Act (ECSA). </a:t>
            </a:r>
          </a:p>
          <a:p>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14%, or </a:t>
            </a:r>
            <a:r>
              <a:rPr lang="en-US" sz="1227" b="1" dirty="0">
                <a:latin typeface="Calibri Light" panose="020F0302020204030204" pitchFamily="34" charset="0"/>
                <a:cs typeface="Calibri Light" panose="020F0302020204030204" pitchFamily="34" charset="0"/>
              </a:rPr>
              <a:t>$1,970,350</a:t>
            </a:r>
            <a:r>
              <a:rPr lang="en-US" sz="1227" dirty="0">
                <a:latin typeface="Calibri Light" panose="020F0302020204030204" pitchFamily="34" charset="0"/>
                <a:cs typeface="Calibri Light" panose="020F0302020204030204" pitchFamily="34" charset="0"/>
              </a:rPr>
              <a:t>, comes from Local taxes collected via our approved EPO levy. Because the District's fiscal year runs September 1</a:t>
            </a:r>
            <a:r>
              <a:rPr lang="en-US" sz="1227" baseline="30000" dirty="0">
                <a:latin typeface="Calibri Light" panose="020F0302020204030204" pitchFamily="34" charset="0"/>
                <a:cs typeface="Calibri Light" panose="020F0302020204030204" pitchFamily="34" charset="0"/>
              </a:rPr>
              <a:t>st</a:t>
            </a:r>
            <a:r>
              <a:rPr lang="en-US" sz="1227" dirty="0">
                <a:latin typeface="Calibri Light" panose="020F0302020204030204" pitchFamily="34" charset="0"/>
                <a:cs typeface="Calibri Light" panose="020F0302020204030204" pitchFamily="34" charset="0"/>
              </a:rPr>
              <a:t> to August 31</a:t>
            </a:r>
            <a:r>
              <a:rPr lang="en-US" sz="1227" baseline="30000" dirty="0">
                <a:latin typeface="Calibri Light" panose="020F0302020204030204" pitchFamily="34" charset="0"/>
                <a:cs typeface="Calibri Light" panose="020F0302020204030204" pitchFamily="34" charset="0"/>
              </a:rPr>
              <a:t>st</a:t>
            </a:r>
            <a:r>
              <a:rPr lang="en-US" sz="1227" dirty="0">
                <a:latin typeface="Calibri Light" panose="020F0302020204030204" pitchFamily="34" charset="0"/>
                <a:cs typeface="Calibri Light" panose="020F0302020204030204" pitchFamily="34" charset="0"/>
              </a:rPr>
              <a:t>, portions of two calendar years are used when determining the annual collection. </a:t>
            </a:r>
          </a:p>
          <a:p>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6%, or </a:t>
            </a:r>
            <a:r>
              <a:rPr lang="en-US" sz="1227" b="1" dirty="0">
                <a:latin typeface="Calibri Light" panose="020F0302020204030204" pitchFamily="34" charset="0"/>
                <a:cs typeface="Calibri Light" panose="020F0302020204030204" pitchFamily="34" charset="0"/>
              </a:rPr>
              <a:t>$917,287</a:t>
            </a:r>
            <a:r>
              <a:rPr lang="en-US" sz="1227" dirty="0">
                <a:latin typeface="Calibri Light" panose="020F0302020204030204" pitchFamily="34" charset="0"/>
                <a:cs typeface="Calibri Light" panose="020F0302020204030204" pitchFamily="34" charset="0"/>
              </a:rPr>
              <a:t>, comes from Education Service District 112 as part of our SPED coop. </a:t>
            </a:r>
          </a:p>
          <a:p>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5%, or </a:t>
            </a:r>
            <a:r>
              <a:rPr lang="en-US" sz="1227" b="1" dirty="0">
                <a:latin typeface="Calibri Light" panose="020F0302020204030204" pitchFamily="34" charset="0"/>
                <a:cs typeface="Calibri Light" panose="020F0302020204030204" pitchFamily="34" charset="0"/>
              </a:rPr>
              <a:t>$767,585</a:t>
            </a:r>
            <a:r>
              <a:rPr lang="en-US" sz="1227" dirty="0">
                <a:latin typeface="Calibri Light" panose="020F0302020204030204" pitchFamily="34" charset="0"/>
                <a:cs typeface="Calibri Light" panose="020F0302020204030204" pitchFamily="34" charset="0"/>
              </a:rPr>
              <a:t>, comes from Local non-tax revenues which include tuition, fees, food service revenues,  interest revenues, and facility use fees. This is also where the District budgets capacity for new programs. </a:t>
            </a:r>
          </a:p>
        </p:txBody>
      </p:sp>
      <p:pic>
        <p:nvPicPr>
          <p:cNvPr id="4" name="Picture 3">
            <a:extLst>
              <a:ext uri="{FF2B5EF4-FFF2-40B4-BE49-F238E27FC236}">
                <a16:creationId xmlns:a16="http://schemas.microsoft.com/office/drawing/2014/main" id="{FF5D73FD-DD0A-4A94-943C-99A4A04D296B}"/>
              </a:ext>
            </a:extLst>
          </p:cNvPr>
          <p:cNvPicPr>
            <a:picLocks noChangeAspect="1"/>
          </p:cNvPicPr>
          <p:nvPr/>
        </p:nvPicPr>
        <p:blipFill>
          <a:blip r:embed="rId3"/>
          <a:stretch>
            <a:fillRect/>
          </a:stretch>
        </p:blipFill>
        <p:spPr>
          <a:xfrm>
            <a:off x="1950493" y="3149607"/>
            <a:ext cx="5243014" cy="3621338"/>
          </a:xfrm>
          <a:prstGeom prst="rect">
            <a:avLst/>
          </a:prstGeom>
        </p:spPr>
      </p:pic>
    </p:spTree>
    <p:extLst>
      <p:ext uri="{BB962C8B-B14F-4D97-AF65-F5344CB8AC3E}">
        <p14:creationId xmlns:p14="http://schemas.microsoft.com/office/powerpoint/2010/main" val="376424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pic>
        <p:nvPicPr>
          <p:cNvPr id="3" name="Picture 2">
            <a:extLst>
              <a:ext uri="{FF2B5EF4-FFF2-40B4-BE49-F238E27FC236}">
                <a16:creationId xmlns:a16="http://schemas.microsoft.com/office/drawing/2014/main" id="{BE8519FF-FF91-410F-B348-3682CF7B9CAA}"/>
              </a:ext>
            </a:extLst>
          </p:cNvPr>
          <p:cNvPicPr>
            <a:picLocks noChangeAspect="1"/>
          </p:cNvPicPr>
          <p:nvPr/>
        </p:nvPicPr>
        <p:blipFill>
          <a:blip r:embed="rId3"/>
          <a:stretch>
            <a:fillRect/>
          </a:stretch>
        </p:blipFill>
        <p:spPr>
          <a:xfrm>
            <a:off x="2666227" y="0"/>
            <a:ext cx="3811546" cy="6858000"/>
          </a:xfrm>
          <a:prstGeom prst="rect">
            <a:avLst/>
          </a:prstGeom>
        </p:spPr>
      </p:pic>
    </p:spTree>
    <p:extLst>
      <p:ext uri="{BB962C8B-B14F-4D97-AF65-F5344CB8AC3E}">
        <p14:creationId xmlns:p14="http://schemas.microsoft.com/office/powerpoint/2010/main" val="2652301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9" name="Title 4">
            <a:extLst>
              <a:ext uri="{FF2B5EF4-FFF2-40B4-BE49-F238E27FC236}">
                <a16:creationId xmlns:a16="http://schemas.microsoft.com/office/drawing/2014/main" id="{087D5133-83D4-46E6-A357-CAD66D9C0E80}"/>
              </a:ext>
            </a:extLst>
          </p:cNvPr>
          <p:cNvSpPr>
            <a:spLocks noGrp="1"/>
          </p:cNvSpPr>
          <p:nvPr>
            <p:ph type="title"/>
          </p:nvPr>
        </p:nvSpPr>
        <p:spPr>
          <a:xfrm>
            <a:off x="2909760" y="354319"/>
            <a:ext cx="3324479" cy="451578"/>
          </a:xfrm>
        </p:spPr>
        <p:txBody>
          <a:bodyPr>
            <a:noAutofit/>
          </a:bodyPr>
          <a:lstStyle/>
          <a:p>
            <a:r>
              <a:rPr lang="en-US" sz="2182" dirty="0">
                <a:latin typeface="Calibri Light" panose="020F0302020204030204" pitchFamily="34" charset="0"/>
                <a:cs typeface="Calibri Light" panose="020F0302020204030204" pitchFamily="34" charset="0"/>
              </a:rPr>
              <a:t>Where does the money go?</a:t>
            </a:r>
          </a:p>
        </p:txBody>
      </p:sp>
      <p:sp>
        <p:nvSpPr>
          <p:cNvPr id="11" name="TextBox 10">
            <a:extLst>
              <a:ext uri="{FF2B5EF4-FFF2-40B4-BE49-F238E27FC236}">
                <a16:creationId xmlns:a16="http://schemas.microsoft.com/office/drawing/2014/main" id="{C8852CCF-DED2-4501-A6D0-5B2DF5793ADE}"/>
              </a:ext>
            </a:extLst>
          </p:cNvPr>
          <p:cNvSpPr txBox="1"/>
          <p:nvPr/>
        </p:nvSpPr>
        <p:spPr>
          <a:xfrm>
            <a:off x="1059451" y="868529"/>
            <a:ext cx="7584663" cy="2358338"/>
          </a:xfrm>
          <a:prstGeom prst="rect">
            <a:avLst/>
          </a:prstGeom>
          <a:noFill/>
        </p:spPr>
        <p:txBody>
          <a:bodyPr wrap="square">
            <a:spAutoFit/>
          </a:bodyPr>
          <a:lstStyle/>
          <a:p>
            <a:r>
              <a:rPr lang="en-US" sz="1227" dirty="0">
                <a:latin typeface="Calibri Light" panose="020F0302020204030204" pitchFamily="34" charset="0"/>
                <a:cs typeface="Calibri Light" panose="020F0302020204030204" pitchFamily="34" charset="0"/>
              </a:rPr>
              <a:t>70%, or </a:t>
            </a:r>
            <a:r>
              <a:rPr lang="en-US" sz="1227" b="1" dirty="0">
                <a:latin typeface="Calibri Light" panose="020F0302020204030204" pitchFamily="34" charset="0"/>
                <a:cs typeface="Calibri Light" panose="020F0302020204030204" pitchFamily="34" charset="0"/>
              </a:rPr>
              <a:t>$9,805,176</a:t>
            </a:r>
            <a:r>
              <a:rPr lang="en-US" sz="1227" dirty="0">
                <a:latin typeface="Calibri Light" panose="020F0302020204030204" pitchFamily="34" charset="0"/>
                <a:cs typeface="Calibri Light" panose="020F0302020204030204" pitchFamily="34" charset="0"/>
              </a:rPr>
              <a:t>, is spent on teaching and teaching support. This includes funding for teachers, instructional assistants, teaching supplies, materials and textbooks, counselors and librarians, special education and related services, health services, and pupil management and safety.</a:t>
            </a:r>
          </a:p>
          <a:p>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14%, or </a:t>
            </a:r>
            <a:r>
              <a:rPr lang="en-US" sz="1227" b="1" dirty="0">
                <a:latin typeface="Calibri Light" panose="020F0302020204030204" pitchFamily="34" charset="0"/>
                <a:cs typeface="Calibri Light" panose="020F0302020204030204" pitchFamily="34" charset="0"/>
              </a:rPr>
              <a:t>$1,992,004</a:t>
            </a:r>
            <a:r>
              <a:rPr lang="en-US" sz="1227" dirty="0">
                <a:latin typeface="Calibri Light" panose="020F0302020204030204" pitchFamily="34" charset="0"/>
                <a:cs typeface="Calibri Light" panose="020F0302020204030204" pitchFamily="34" charset="0"/>
              </a:rPr>
              <a:t>, is spent on other school support. This includes operation and maintenance of buildings and grounds, utilities, security, student transportation, nutritional services, insurance, and data processing.</a:t>
            </a:r>
          </a:p>
          <a:p>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5%, or </a:t>
            </a:r>
            <a:r>
              <a:rPr lang="en-US" sz="1227" b="1" dirty="0">
                <a:latin typeface="Calibri Light" panose="020F0302020204030204" pitchFamily="34" charset="0"/>
                <a:cs typeface="Calibri Light" panose="020F0302020204030204" pitchFamily="34" charset="0"/>
              </a:rPr>
              <a:t>$695,305</a:t>
            </a:r>
            <a:r>
              <a:rPr lang="en-US" sz="1227" dirty="0">
                <a:latin typeface="Calibri Light" panose="020F0302020204030204" pitchFamily="34" charset="0"/>
                <a:cs typeface="Calibri Light" panose="020F0302020204030204" pitchFamily="34" charset="0"/>
              </a:rPr>
              <a:t>, is spent on school building management. This includes principals, assistant principals, secretarial and clerical support, and other expenses related to the management of the school building.</a:t>
            </a:r>
          </a:p>
          <a:p>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11%, or </a:t>
            </a:r>
            <a:r>
              <a:rPr lang="en-US" sz="1227" b="1" dirty="0">
                <a:latin typeface="Calibri Light" panose="020F0302020204030204" pitchFamily="34" charset="0"/>
                <a:cs typeface="Calibri Light" panose="020F0302020204030204" pitchFamily="34" charset="0"/>
              </a:rPr>
              <a:t>$1,579,595</a:t>
            </a:r>
            <a:r>
              <a:rPr lang="en-US" sz="1227" dirty="0">
                <a:latin typeface="Calibri Light" panose="020F0302020204030204" pitchFamily="34" charset="0"/>
                <a:cs typeface="Calibri Light" panose="020F0302020204030204" pitchFamily="34" charset="0"/>
              </a:rPr>
              <a:t>, is spent on central administration. This includes the expenses of the School Board, Superintendent’s Office, Human Resources, Business Office, and the some supervision activities.</a:t>
            </a:r>
          </a:p>
        </p:txBody>
      </p:sp>
      <p:pic>
        <p:nvPicPr>
          <p:cNvPr id="3" name="Picture 2">
            <a:extLst>
              <a:ext uri="{FF2B5EF4-FFF2-40B4-BE49-F238E27FC236}">
                <a16:creationId xmlns:a16="http://schemas.microsoft.com/office/drawing/2014/main" id="{590BA768-3D3E-4166-87DE-7125EE492260}"/>
              </a:ext>
            </a:extLst>
          </p:cNvPr>
          <p:cNvPicPr>
            <a:picLocks noChangeAspect="1"/>
          </p:cNvPicPr>
          <p:nvPr/>
        </p:nvPicPr>
        <p:blipFill>
          <a:blip r:embed="rId3"/>
          <a:stretch>
            <a:fillRect/>
          </a:stretch>
        </p:blipFill>
        <p:spPr>
          <a:xfrm>
            <a:off x="1428932" y="3289499"/>
            <a:ext cx="6286133" cy="3276814"/>
          </a:xfrm>
          <a:prstGeom prst="rect">
            <a:avLst/>
          </a:prstGeom>
        </p:spPr>
      </p:pic>
    </p:spTree>
    <p:extLst>
      <p:ext uri="{BB962C8B-B14F-4D97-AF65-F5344CB8AC3E}">
        <p14:creationId xmlns:p14="http://schemas.microsoft.com/office/powerpoint/2010/main" val="1176398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pic>
        <p:nvPicPr>
          <p:cNvPr id="2" name="Picture 1">
            <a:extLst>
              <a:ext uri="{FF2B5EF4-FFF2-40B4-BE49-F238E27FC236}">
                <a16:creationId xmlns:a16="http://schemas.microsoft.com/office/drawing/2014/main" id="{3AF8FA53-1B78-4CD9-948E-DE7F762B312B}"/>
              </a:ext>
            </a:extLst>
          </p:cNvPr>
          <p:cNvPicPr>
            <a:picLocks noChangeAspect="1"/>
          </p:cNvPicPr>
          <p:nvPr/>
        </p:nvPicPr>
        <p:blipFill>
          <a:blip r:embed="rId3"/>
          <a:stretch>
            <a:fillRect/>
          </a:stretch>
        </p:blipFill>
        <p:spPr>
          <a:xfrm>
            <a:off x="1550367" y="0"/>
            <a:ext cx="6043266" cy="6858000"/>
          </a:xfrm>
          <a:prstGeom prst="rect">
            <a:avLst/>
          </a:prstGeom>
        </p:spPr>
      </p:pic>
    </p:spTree>
    <p:extLst>
      <p:ext uri="{BB962C8B-B14F-4D97-AF65-F5344CB8AC3E}">
        <p14:creationId xmlns:p14="http://schemas.microsoft.com/office/powerpoint/2010/main" val="3983078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pic>
        <p:nvPicPr>
          <p:cNvPr id="3" name="Picture 2">
            <a:extLst>
              <a:ext uri="{FF2B5EF4-FFF2-40B4-BE49-F238E27FC236}">
                <a16:creationId xmlns:a16="http://schemas.microsoft.com/office/drawing/2014/main" id="{EAE68A50-0521-4CD8-B139-ED341A42F362}"/>
              </a:ext>
            </a:extLst>
          </p:cNvPr>
          <p:cNvPicPr>
            <a:picLocks noChangeAspect="1"/>
          </p:cNvPicPr>
          <p:nvPr/>
        </p:nvPicPr>
        <p:blipFill>
          <a:blip r:embed="rId3"/>
          <a:stretch>
            <a:fillRect/>
          </a:stretch>
        </p:blipFill>
        <p:spPr>
          <a:xfrm>
            <a:off x="897205" y="524637"/>
            <a:ext cx="7349590" cy="5808726"/>
          </a:xfrm>
          <a:prstGeom prst="rect">
            <a:avLst/>
          </a:prstGeom>
        </p:spPr>
      </p:pic>
    </p:spTree>
    <p:extLst>
      <p:ext uri="{BB962C8B-B14F-4D97-AF65-F5344CB8AC3E}">
        <p14:creationId xmlns:p14="http://schemas.microsoft.com/office/powerpoint/2010/main" val="4148629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6" name="TextBox 5">
            <a:extLst>
              <a:ext uri="{FF2B5EF4-FFF2-40B4-BE49-F238E27FC236}">
                <a16:creationId xmlns:a16="http://schemas.microsoft.com/office/drawing/2014/main" id="{D5E2DB55-7072-40F6-ABA6-624A55152F9D}"/>
              </a:ext>
            </a:extLst>
          </p:cNvPr>
          <p:cNvSpPr txBox="1"/>
          <p:nvPr/>
        </p:nvSpPr>
        <p:spPr>
          <a:xfrm>
            <a:off x="1241995" y="809158"/>
            <a:ext cx="6660011" cy="2169505"/>
          </a:xfrm>
          <a:prstGeom prst="rect">
            <a:avLst/>
          </a:prstGeom>
          <a:noFill/>
        </p:spPr>
        <p:txBody>
          <a:bodyPr wrap="square">
            <a:spAutoFit/>
          </a:bodyPr>
          <a:lstStyle/>
          <a:p>
            <a:r>
              <a:rPr lang="en-US" sz="1227" dirty="0">
                <a:latin typeface="Calibri Light" panose="020F0302020204030204" pitchFamily="34" charset="0"/>
                <a:cs typeface="Calibri Light" panose="020F0302020204030204" pitchFamily="34" charset="0"/>
              </a:rPr>
              <a:t>In 2020-2021, the State of Washington Supplemental Budget placed a new requirement on district reporting regarding the use of Materials, Supplies, and Other Contracts (MSOC) funds. This requirement states that as part of the budget development, hearing, and review process required by chapter 28A.505 RCW, each school district must disclose: </a:t>
            </a:r>
          </a:p>
          <a:p>
            <a:pPr marL="233789" indent="-233789">
              <a:buFont typeface="+mj-lt"/>
              <a:buAutoNum type="alphaLcParenR"/>
            </a:pPr>
            <a:r>
              <a:rPr lang="en-US" sz="1227" dirty="0">
                <a:latin typeface="Calibri Light" panose="020F0302020204030204" pitchFamily="34" charset="0"/>
                <a:cs typeface="Calibri Light" panose="020F0302020204030204" pitchFamily="34" charset="0"/>
              </a:rPr>
              <a:t>The amount of state funding to be received by the District;</a:t>
            </a:r>
          </a:p>
          <a:p>
            <a:pPr marL="233789" indent="-233789">
              <a:buFont typeface="+mj-lt"/>
              <a:buAutoNum type="alphaLcParenR"/>
            </a:pPr>
            <a:r>
              <a:rPr lang="en-US" sz="1227" dirty="0">
                <a:latin typeface="Calibri Light" panose="020F0302020204030204" pitchFamily="34" charset="0"/>
                <a:cs typeface="Calibri Light" panose="020F0302020204030204" pitchFamily="34" charset="0"/>
              </a:rPr>
              <a:t>The amount the district proposes to spend for materials, supplies, and operating costs; </a:t>
            </a:r>
          </a:p>
          <a:p>
            <a:pPr marL="233789" indent="-233789">
              <a:buFont typeface="+mj-lt"/>
              <a:buAutoNum type="alphaLcParenR"/>
            </a:pPr>
            <a:r>
              <a:rPr lang="en-US" sz="1227" dirty="0">
                <a:latin typeface="Calibri Light" panose="020F0302020204030204" pitchFamily="34" charset="0"/>
                <a:cs typeface="Calibri Light" panose="020F0302020204030204" pitchFamily="34" charset="0"/>
              </a:rPr>
              <a:t>If (a) exceeds (b): any proposed use of this difference, and how this use will improve student achievement.</a:t>
            </a:r>
          </a:p>
          <a:p>
            <a:pPr marL="194824" indent="-194824">
              <a:buFont typeface="Arial" panose="020B0604020202020204" pitchFamily="34" charset="0"/>
              <a:buChar char="•"/>
            </a:pPr>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Manson School District will receive, inclusive of CTE funding, $1,494,596 in state MSOC funding. We expect to spend $3,934,825 in MSOC, exceeding our state provided funding by $2,440,229.</a:t>
            </a:r>
          </a:p>
        </p:txBody>
      </p:sp>
      <p:sp>
        <p:nvSpPr>
          <p:cNvPr id="9" name="Title 4">
            <a:extLst>
              <a:ext uri="{FF2B5EF4-FFF2-40B4-BE49-F238E27FC236}">
                <a16:creationId xmlns:a16="http://schemas.microsoft.com/office/drawing/2014/main" id="{23B236B1-F886-4B78-84EE-80754E725DD2}"/>
              </a:ext>
            </a:extLst>
          </p:cNvPr>
          <p:cNvSpPr>
            <a:spLocks noGrp="1"/>
          </p:cNvSpPr>
          <p:nvPr>
            <p:ph type="title"/>
          </p:nvPr>
        </p:nvSpPr>
        <p:spPr>
          <a:xfrm>
            <a:off x="2761218" y="357580"/>
            <a:ext cx="3621564" cy="451578"/>
          </a:xfrm>
        </p:spPr>
        <p:txBody>
          <a:bodyPr>
            <a:noAutofit/>
          </a:bodyPr>
          <a:lstStyle/>
          <a:p>
            <a:r>
              <a:rPr lang="en-US" sz="2182" dirty="0">
                <a:latin typeface="Calibri Light" panose="020F0302020204030204" pitchFamily="34" charset="0"/>
                <a:cs typeface="Calibri Light" panose="020F0302020204030204" pitchFamily="34" charset="0"/>
              </a:rPr>
              <a:t>What else do I need to know?</a:t>
            </a:r>
          </a:p>
        </p:txBody>
      </p:sp>
      <p:pic>
        <p:nvPicPr>
          <p:cNvPr id="3" name="Picture 2">
            <a:extLst>
              <a:ext uri="{FF2B5EF4-FFF2-40B4-BE49-F238E27FC236}">
                <a16:creationId xmlns:a16="http://schemas.microsoft.com/office/drawing/2014/main" id="{03BA3A54-8EA1-487B-90C4-9D0F2F636393}"/>
              </a:ext>
            </a:extLst>
          </p:cNvPr>
          <p:cNvPicPr>
            <a:picLocks noChangeAspect="1"/>
          </p:cNvPicPr>
          <p:nvPr/>
        </p:nvPicPr>
        <p:blipFill>
          <a:blip r:embed="rId3"/>
          <a:stretch>
            <a:fillRect/>
          </a:stretch>
        </p:blipFill>
        <p:spPr>
          <a:xfrm>
            <a:off x="1417269" y="3188824"/>
            <a:ext cx="6309462" cy="3311596"/>
          </a:xfrm>
          <a:prstGeom prst="rect">
            <a:avLst/>
          </a:prstGeom>
        </p:spPr>
      </p:pic>
    </p:spTree>
    <p:extLst>
      <p:ext uri="{BB962C8B-B14F-4D97-AF65-F5344CB8AC3E}">
        <p14:creationId xmlns:p14="http://schemas.microsoft.com/office/powerpoint/2010/main" val="3694956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139828" y="2772470"/>
            <a:ext cx="4315874" cy="902493"/>
          </a:xfrm>
          <a:prstGeom prst="rect">
            <a:avLst/>
          </a:prstGeom>
          <a:solidFill>
            <a:srgbClr val="969397"/>
          </a:solidFill>
        </p:spPr>
        <p:txBody>
          <a:bodyPr spcFirstLastPara="1" wrap="square" lIns="62335" tIns="62335" rIns="62335" bIns="62335" anchor="b" anchorCtr="0">
            <a:normAutofit fontScale="90000"/>
          </a:bodyPr>
          <a:lstStyle/>
          <a:p>
            <a:r>
              <a:rPr lang="en-US" sz="2727" b="1" dirty="0">
                <a:solidFill>
                  <a:schemeClr val="tx1"/>
                </a:solidFill>
                <a:latin typeface="Calibri Light" panose="020F0302020204030204" pitchFamily="34" charset="0"/>
                <a:cs typeface="Calibri Light" panose="020F0302020204030204" pitchFamily="34" charset="0"/>
              </a:rPr>
              <a:t>Four Year Budget Projections</a:t>
            </a:r>
            <a:br>
              <a:rPr lang="en-US" sz="2727" b="1" dirty="0">
                <a:solidFill>
                  <a:schemeClr val="tx1"/>
                </a:solidFill>
                <a:latin typeface="Calibri Light" panose="020F0302020204030204" pitchFamily="34" charset="0"/>
                <a:cs typeface="Calibri Light" panose="020F0302020204030204" pitchFamily="34" charset="0"/>
              </a:rPr>
            </a:br>
            <a:r>
              <a:rPr lang="en-US" sz="2727" b="1" dirty="0">
                <a:solidFill>
                  <a:schemeClr val="tx1"/>
                </a:solidFill>
                <a:latin typeface="Calibri Light" panose="020F0302020204030204" pitchFamily="34" charset="0"/>
                <a:cs typeface="Calibri Light" panose="020F0302020204030204" pitchFamily="34" charset="0"/>
              </a:rPr>
              <a:t>F-195F</a:t>
            </a:r>
            <a:endParaRPr sz="2454" dirty="0">
              <a:solidFill>
                <a:schemeClr val="tx1"/>
              </a:solidFill>
              <a:latin typeface="Calibri Light" panose="020F0302020204030204" pitchFamily="34" charset="0"/>
              <a:cs typeface="Calibri Light" panose="020F0302020204030204" pitchFamily="34" charset="0"/>
            </a:endParaRPr>
          </a:p>
        </p:txBody>
      </p:sp>
      <p:sp>
        <p:nvSpPr>
          <p:cNvPr id="56" name="Google Shape;56;p13"/>
          <p:cNvSpPr/>
          <p:nvPr/>
        </p:nvSpPr>
        <p:spPr>
          <a:xfrm rot="-5400000" flipH="1">
            <a:off x="5105498" y="1080409"/>
            <a:ext cx="5106886" cy="2946068"/>
          </a:xfrm>
          <a:prstGeom prst="rtTriangle">
            <a:avLst/>
          </a:prstGeom>
          <a:solidFill>
            <a:srgbClr val="012AD6"/>
          </a:solidFill>
          <a:ln w="9525" cap="flat" cmpd="sng">
            <a:solidFill>
              <a:srgbClr val="012AD6"/>
            </a:solidFill>
            <a:prstDash val="solid"/>
            <a:round/>
            <a:headEnd type="none" w="sm" len="sm"/>
            <a:tailEnd type="none" w="sm" len="sm"/>
          </a:ln>
        </p:spPr>
        <p:txBody>
          <a:bodyPr spcFirstLastPara="1" wrap="square" lIns="62335" tIns="62335" rIns="62335" bIns="62335" anchor="ctr" anchorCtr="0">
            <a:noAutofit/>
          </a:bodyPr>
          <a:lstStyle/>
          <a:p>
            <a:endParaRPr sz="651" dirty="0">
              <a:solidFill>
                <a:srgbClr val="002060"/>
              </a:solidFill>
            </a:endParaRPr>
          </a:p>
        </p:txBody>
      </p:sp>
      <p:sp>
        <p:nvSpPr>
          <p:cNvPr id="57" name="Google Shape;57;p13"/>
          <p:cNvSpPr/>
          <p:nvPr/>
        </p:nvSpPr>
        <p:spPr>
          <a:xfrm rot="-5400000">
            <a:off x="5978804" y="3700614"/>
            <a:ext cx="3630068" cy="2676273"/>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Tree>
    <p:extLst>
      <p:ext uri="{BB962C8B-B14F-4D97-AF65-F5344CB8AC3E}">
        <p14:creationId xmlns:p14="http://schemas.microsoft.com/office/powerpoint/2010/main" val="699096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pic>
        <p:nvPicPr>
          <p:cNvPr id="2" name="Picture 1">
            <a:extLst>
              <a:ext uri="{FF2B5EF4-FFF2-40B4-BE49-F238E27FC236}">
                <a16:creationId xmlns:a16="http://schemas.microsoft.com/office/drawing/2014/main" id="{BBC5BE3B-0DB8-40FD-9D15-F06051245133}"/>
              </a:ext>
            </a:extLst>
          </p:cNvPr>
          <p:cNvPicPr>
            <a:picLocks noChangeAspect="1"/>
          </p:cNvPicPr>
          <p:nvPr/>
        </p:nvPicPr>
        <p:blipFill>
          <a:blip r:embed="rId3"/>
          <a:stretch>
            <a:fillRect/>
          </a:stretch>
        </p:blipFill>
        <p:spPr>
          <a:xfrm>
            <a:off x="847725" y="1009650"/>
            <a:ext cx="7448550" cy="4838700"/>
          </a:xfrm>
          <a:prstGeom prst="rect">
            <a:avLst/>
          </a:prstGeom>
        </p:spPr>
      </p:pic>
    </p:spTree>
    <p:extLst>
      <p:ext uri="{BB962C8B-B14F-4D97-AF65-F5344CB8AC3E}">
        <p14:creationId xmlns:p14="http://schemas.microsoft.com/office/powerpoint/2010/main" val="2312190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5" name="Title 4">
            <a:extLst>
              <a:ext uri="{FF2B5EF4-FFF2-40B4-BE49-F238E27FC236}">
                <a16:creationId xmlns:a16="http://schemas.microsoft.com/office/drawing/2014/main" id="{27A2AE11-9FA7-454A-A04E-620978174F5C}"/>
              </a:ext>
            </a:extLst>
          </p:cNvPr>
          <p:cNvSpPr>
            <a:spLocks noGrp="1"/>
          </p:cNvSpPr>
          <p:nvPr>
            <p:ph type="title"/>
          </p:nvPr>
        </p:nvSpPr>
        <p:spPr>
          <a:xfrm>
            <a:off x="1653033" y="558378"/>
            <a:ext cx="5837935" cy="451578"/>
          </a:xfrm>
        </p:spPr>
        <p:txBody>
          <a:bodyPr>
            <a:noAutofit/>
          </a:bodyPr>
          <a:lstStyle/>
          <a:p>
            <a:r>
              <a:rPr lang="en-US" sz="2182" dirty="0">
                <a:latin typeface="Calibri Light" panose="020F0302020204030204" pitchFamily="34" charset="0"/>
                <a:cs typeface="Calibri Light" panose="020F0302020204030204" pitchFamily="34" charset="0"/>
              </a:rPr>
              <a:t>What are the budgets for Manson School District?</a:t>
            </a:r>
          </a:p>
        </p:txBody>
      </p:sp>
      <p:sp>
        <p:nvSpPr>
          <p:cNvPr id="9" name="TextBox 8">
            <a:extLst>
              <a:ext uri="{FF2B5EF4-FFF2-40B4-BE49-F238E27FC236}">
                <a16:creationId xmlns:a16="http://schemas.microsoft.com/office/drawing/2014/main" id="{59247A11-8B95-405D-983E-F2202D49D24C}"/>
              </a:ext>
            </a:extLst>
          </p:cNvPr>
          <p:cNvSpPr txBox="1"/>
          <p:nvPr/>
        </p:nvSpPr>
        <p:spPr>
          <a:xfrm>
            <a:off x="555704" y="1450231"/>
            <a:ext cx="8201093" cy="4246675"/>
          </a:xfrm>
          <a:prstGeom prst="rect">
            <a:avLst/>
          </a:prstGeom>
          <a:noFill/>
        </p:spPr>
        <p:txBody>
          <a:bodyPr wrap="square" rtlCol="0">
            <a:spAutoFit/>
          </a:bodyPr>
          <a:lstStyle/>
          <a:p>
            <a:r>
              <a:rPr lang="en-US" sz="1227" dirty="0">
                <a:latin typeface="Calibri Light" panose="020F0302020204030204" pitchFamily="34" charset="0"/>
                <a:cs typeface="Calibri Light" panose="020F0302020204030204" pitchFamily="34" charset="0"/>
              </a:rPr>
              <a:t>The District has five separate funds that must be budgeted for:</a:t>
            </a:r>
          </a:p>
          <a:p>
            <a:pPr marL="194824" indent="-194824">
              <a:buFont typeface="Arial" panose="020B0604020202020204" pitchFamily="34" charset="0"/>
              <a:buChar char="•"/>
            </a:pPr>
            <a:endParaRPr lang="en-US" sz="1227" dirty="0">
              <a:latin typeface="Calibri Light" panose="020F0302020204030204" pitchFamily="34" charset="0"/>
              <a:cs typeface="Calibri Light" panose="020F0302020204030204" pitchFamily="34" charset="0"/>
            </a:endParaRP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The </a:t>
            </a:r>
            <a:r>
              <a:rPr lang="en-US" sz="1227" b="1" dirty="0">
                <a:latin typeface="Calibri Light" panose="020F0302020204030204" pitchFamily="34" charset="0"/>
                <a:cs typeface="Calibri Light" panose="020F0302020204030204" pitchFamily="34" charset="0"/>
              </a:rPr>
              <a:t>General Fund </a:t>
            </a:r>
            <a:r>
              <a:rPr lang="en-US" sz="1227" dirty="0">
                <a:latin typeface="Calibri Light" panose="020F0302020204030204" pitchFamily="34" charset="0"/>
                <a:cs typeface="Calibri Light" panose="020F0302020204030204" pitchFamily="34" charset="0"/>
              </a:rPr>
              <a:t>contains all financial resources except for those required by Law to be accounted for in other funds. Revenues are primarily from state funds, special maintenance and operations levy funds, federal funds, and local fees. Expenditures include salaries and benefits costs, and non-labor costs such as supplies and instructional materials, utilities, fuel, insurance, and printing costs. </a:t>
            </a:r>
          </a:p>
          <a:p>
            <a:pPr marL="194824" indent="-194824">
              <a:buFont typeface="Arial" panose="020B0604020202020204" pitchFamily="34" charset="0"/>
              <a:buChar char="•"/>
            </a:pPr>
            <a:endParaRPr lang="en-US" sz="1227" dirty="0">
              <a:latin typeface="Calibri Light" panose="020F0302020204030204" pitchFamily="34" charset="0"/>
              <a:cs typeface="Calibri Light" panose="020F0302020204030204" pitchFamily="34" charset="0"/>
            </a:endParaRP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The </a:t>
            </a:r>
            <a:r>
              <a:rPr lang="en-US" sz="1227" b="1" dirty="0">
                <a:latin typeface="Calibri Light" panose="020F0302020204030204" pitchFamily="34" charset="0"/>
                <a:cs typeface="Calibri Light" panose="020F0302020204030204" pitchFamily="34" charset="0"/>
              </a:rPr>
              <a:t>Capital Projects Fund</a:t>
            </a:r>
            <a:r>
              <a:rPr lang="en-US" sz="1227" dirty="0">
                <a:latin typeface="Calibri Light" panose="020F0302020204030204" pitchFamily="34" charset="0"/>
                <a:cs typeface="Calibri Light" panose="020F0302020204030204" pitchFamily="34" charset="0"/>
              </a:rPr>
              <a:t> provides for acquisition of land/buildings and, major upgrades of facilities, and construction of new facilities. This fund is generally financed from the sale of bonds, transfers from the General Fund, and special capital levies. </a:t>
            </a:r>
          </a:p>
          <a:p>
            <a:pPr marL="194824" indent="-194824">
              <a:buFont typeface="Arial" panose="020B0604020202020204" pitchFamily="34" charset="0"/>
              <a:buChar char="•"/>
            </a:pPr>
            <a:endParaRPr lang="en-US" sz="1227" dirty="0">
              <a:latin typeface="Calibri Light" panose="020F0302020204030204" pitchFamily="34" charset="0"/>
              <a:cs typeface="Calibri Light" panose="020F0302020204030204" pitchFamily="34" charset="0"/>
            </a:endParaRP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The </a:t>
            </a:r>
            <a:r>
              <a:rPr lang="en-US" sz="1227" b="1" dirty="0">
                <a:latin typeface="Calibri Light" panose="020F0302020204030204" pitchFamily="34" charset="0"/>
                <a:cs typeface="Calibri Light" panose="020F0302020204030204" pitchFamily="34" charset="0"/>
              </a:rPr>
              <a:t>Debt Service Fund</a:t>
            </a:r>
            <a:r>
              <a:rPr lang="en-US" sz="1227" dirty="0">
                <a:latin typeface="Calibri Light" panose="020F0302020204030204" pitchFamily="34" charset="0"/>
                <a:cs typeface="Calibri Light" panose="020F0302020204030204" pitchFamily="34" charset="0"/>
              </a:rPr>
              <a:t> provides for the redemption and payment of interest on bonds. This fund is typically kept at a very low balance, except when a debt payment comes due.</a:t>
            </a:r>
          </a:p>
          <a:p>
            <a:pPr marL="194824" indent="-194824">
              <a:buFont typeface="Arial" panose="020B0604020202020204" pitchFamily="34" charset="0"/>
              <a:buChar char="•"/>
            </a:pPr>
            <a:endParaRPr lang="en-US" sz="1227" dirty="0">
              <a:latin typeface="Calibri Light" panose="020F0302020204030204" pitchFamily="34" charset="0"/>
              <a:cs typeface="Calibri Light" panose="020F0302020204030204" pitchFamily="34" charset="0"/>
            </a:endParaRP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The </a:t>
            </a:r>
            <a:r>
              <a:rPr lang="en-US" sz="1227" b="1" dirty="0">
                <a:latin typeface="Calibri Light" panose="020F0302020204030204" pitchFamily="34" charset="0"/>
                <a:cs typeface="Calibri Light" panose="020F0302020204030204" pitchFamily="34" charset="0"/>
              </a:rPr>
              <a:t>Associated Student Body (ASB) Fund</a:t>
            </a:r>
            <a:r>
              <a:rPr lang="en-US" sz="1227" dirty="0">
                <a:latin typeface="Calibri Light" panose="020F0302020204030204" pitchFamily="34" charset="0"/>
                <a:cs typeface="Calibri Light" panose="020F0302020204030204" pitchFamily="34" charset="0"/>
              </a:rPr>
              <a:t> accounts for the student extracurricular activities in each  school. Revenues are generated, in part, by fees from students and nonstudents attending any optional noncredit extracurricular event of the district. Although the ASB  fund is under the control of the Board of Directors, the ASB prepares and submits a revenue and expenditure plan for Board approval.</a:t>
            </a:r>
          </a:p>
          <a:p>
            <a:pPr marL="194824" indent="-194824">
              <a:buFont typeface="Arial" panose="020B0604020202020204" pitchFamily="34" charset="0"/>
              <a:buChar char="•"/>
            </a:pPr>
            <a:endParaRPr lang="en-US" sz="1227" dirty="0">
              <a:latin typeface="Calibri Light" panose="020F0302020204030204" pitchFamily="34" charset="0"/>
              <a:cs typeface="Calibri Light" panose="020F0302020204030204" pitchFamily="34" charset="0"/>
            </a:endParaRP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The </a:t>
            </a:r>
            <a:r>
              <a:rPr lang="en-US" sz="1227" b="1" dirty="0">
                <a:latin typeface="Calibri Light" panose="020F0302020204030204" pitchFamily="34" charset="0"/>
                <a:cs typeface="Calibri Light" panose="020F0302020204030204" pitchFamily="34" charset="0"/>
              </a:rPr>
              <a:t>Transportation Vehicle Fund </a:t>
            </a:r>
            <a:r>
              <a:rPr lang="en-US" sz="1227" dirty="0">
                <a:latin typeface="Calibri Light" panose="020F0302020204030204" pitchFamily="34" charset="0"/>
                <a:cs typeface="Calibri Light" panose="020F0302020204030204" pitchFamily="34" charset="0"/>
              </a:rPr>
              <a:t>accounts for the purchase of or major repair of pupil transportation equipment/buses. The Transportation Vehicle Fund is financed by state reimbursement to school districts for depreciation of approved pupil transportation equipment/buses. </a:t>
            </a:r>
          </a:p>
          <a:p>
            <a:pPr marL="194824" indent="-194824">
              <a:buFont typeface="Arial" panose="020B0604020202020204" pitchFamily="34" charset="0"/>
              <a:buChar char="•"/>
            </a:pPr>
            <a:endParaRPr lang="en-US" sz="1227" b="1" dirty="0">
              <a:latin typeface="Calibri Light" panose="020F0302020204030204" pitchFamily="34" charset="0"/>
              <a:cs typeface="Calibri Light" panose="020F03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pic>
        <p:nvPicPr>
          <p:cNvPr id="2" name="Picture 1">
            <a:extLst>
              <a:ext uri="{FF2B5EF4-FFF2-40B4-BE49-F238E27FC236}">
                <a16:creationId xmlns:a16="http://schemas.microsoft.com/office/drawing/2014/main" id="{F8380688-8397-47E6-8BED-7994CD843941}"/>
              </a:ext>
            </a:extLst>
          </p:cNvPr>
          <p:cNvPicPr>
            <a:picLocks noChangeAspect="1"/>
          </p:cNvPicPr>
          <p:nvPr/>
        </p:nvPicPr>
        <p:blipFill>
          <a:blip r:embed="rId3"/>
          <a:stretch>
            <a:fillRect/>
          </a:stretch>
        </p:blipFill>
        <p:spPr>
          <a:xfrm>
            <a:off x="847725" y="933450"/>
            <a:ext cx="7448550" cy="4991100"/>
          </a:xfrm>
          <a:prstGeom prst="rect">
            <a:avLst/>
          </a:prstGeom>
        </p:spPr>
      </p:pic>
    </p:spTree>
    <p:extLst>
      <p:ext uri="{BB962C8B-B14F-4D97-AF65-F5344CB8AC3E}">
        <p14:creationId xmlns:p14="http://schemas.microsoft.com/office/powerpoint/2010/main" val="1643320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pic>
        <p:nvPicPr>
          <p:cNvPr id="2" name="Picture 1">
            <a:extLst>
              <a:ext uri="{FF2B5EF4-FFF2-40B4-BE49-F238E27FC236}">
                <a16:creationId xmlns:a16="http://schemas.microsoft.com/office/drawing/2014/main" id="{89642072-E437-4A9B-A67D-CB994D6B177F}"/>
              </a:ext>
            </a:extLst>
          </p:cNvPr>
          <p:cNvPicPr>
            <a:picLocks noChangeAspect="1"/>
          </p:cNvPicPr>
          <p:nvPr/>
        </p:nvPicPr>
        <p:blipFill>
          <a:blip r:embed="rId3"/>
          <a:stretch>
            <a:fillRect/>
          </a:stretch>
        </p:blipFill>
        <p:spPr>
          <a:xfrm>
            <a:off x="669622" y="1298162"/>
            <a:ext cx="7804756" cy="4261676"/>
          </a:xfrm>
          <a:prstGeom prst="rect">
            <a:avLst/>
          </a:prstGeom>
        </p:spPr>
      </p:pic>
    </p:spTree>
    <p:extLst>
      <p:ext uri="{BB962C8B-B14F-4D97-AF65-F5344CB8AC3E}">
        <p14:creationId xmlns:p14="http://schemas.microsoft.com/office/powerpoint/2010/main" val="431723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pic>
        <p:nvPicPr>
          <p:cNvPr id="3" name="Picture 2">
            <a:extLst>
              <a:ext uri="{FF2B5EF4-FFF2-40B4-BE49-F238E27FC236}">
                <a16:creationId xmlns:a16="http://schemas.microsoft.com/office/drawing/2014/main" id="{DE946E2B-DD0C-48B3-9D70-6CE497CB9DB2}"/>
              </a:ext>
            </a:extLst>
          </p:cNvPr>
          <p:cNvPicPr>
            <a:picLocks noChangeAspect="1"/>
          </p:cNvPicPr>
          <p:nvPr/>
        </p:nvPicPr>
        <p:blipFill>
          <a:blip r:embed="rId3"/>
          <a:stretch>
            <a:fillRect/>
          </a:stretch>
        </p:blipFill>
        <p:spPr>
          <a:xfrm>
            <a:off x="981075" y="542925"/>
            <a:ext cx="7181850" cy="5772150"/>
          </a:xfrm>
          <a:prstGeom prst="rect">
            <a:avLst/>
          </a:prstGeom>
        </p:spPr>
      </p:pic>
    </p:spTree>
    <p:extLst>
      <p:ext uri="{BB962C8B-B14F-4D97-AF65-F5344CB8AC3E}">
        <p14:creationId xmlns:p14="http://schemas.microsoft.com/office/powerpoint/2010/main" val="3042529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pic>
        <p:nvPicPr>
          <p:cNvPr id="2" name="Picture 1">
            <a:extLst>
              <a:ext uri="{FF2B5EF4-FFF2-40B4-BE49-F238E27FC236}">
                <a16:creationId xmlns:a16="http://schemas.microsoft.com/office/drawing/2014/main" id="{6A893E1B-1CF0-4F84-8225-31BC97116F42}"/>
              </a:ext>
            </a:extLst>
          </p:cNvPr>
          <p:cNvPicPr>
            <a:picLocks noChangeAspect="1"/>
          </p:cNvPicPr>
          <p:nvPr/>
        </p:nvPicPr>
        <p:blipFill>
          <a:blip r:embed="rId3"/>
          <a:stretch>
            <a:fillRect/>
          </a:stretch>
        </p:blipFill>
        <p:spPr>
          <a:xfrm>
            <a:off x="962025" y="1400175"/>
            <a:ext cx="7219950" cy="4057650"/>
          </a:xfrm>
          <a:prstGeom prst="rect">
            <a:avLst/>
          </a:prstGeom>
        </p:spPr>
      </p:pic>
    </p:spTree>
    <p:extLst>
      <p:ext uri="{BB962C8B-B14F-4D97-AF65-F5344CB8AC3E}">
        <p14:creationId xmlns:p14="http://schemas.microsoft.com/office/powerpoint/2010/main" val="1654416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pic>
        <p:nvPicPr>
          <p:cNvPr id="4" name="Picture 3">
            <a:extLst>
              <a:ext uri="{FF2B5EF4-FFF2-40B4-BE49-F238E27FC236}">
                <a16:creationId xmlns:a16="http://schemas.microsoft.com/office/drawing/2014/main" id="{43EE4840-E7A7-4A69-BE10-2EFAD9E07F26}"/>
              </a:ext>
            </a:extLst>
          </p:cNvPr>
          <p:cNvPicPr>
            <a:picLocks noChangeAspect="1"/>
          </p:cNvPicPr>
          <p:nvPr/>
        </p:nvPicPr>
        <p:blipFill>
          <a:blip r:embed="rId3"/>
          <a:stretch>
            <a:fillRect/>
          </a:stretch>
        </p:blipFill>
        <p:spPr>
          <a:xfrm>
            <a:off x="817276" y="1219756"/>
            <a:ext cx="7509447" cy="4418487"/>
          </a:xfrm>
          <a:prstGeom prst="rect">
            <a:avLst/>
          </a:prstGeom>
        </p:spPr>
      </p:pic>
    </p:spTree>
    <p:extLst>
      <p:ext uri="{BB962C8B-B14F-4D97-AF65-F5344CB8AC3E}">
        <p14:creationId xmlns:p14="http://schemas.microsoft.com/office/powerpoint/2010/main" val="70967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pic>
        <p:nvPicPr>
          <p:cNvPr id="3" name="Picture 2">
            <a:extLst>
              <a:ext uri="{FF2B5EF4-FFF2-40B4-BE49-F238E27FC236}">
                <a16:creationId xmlns:a16="http://schemas.microsoft.com/office/drawing/2014/main" id="{661814D4-6178-497F-9A15-CEBF66025B5C}"/>
              </a:ext>
            </a:extLst>
          </p:cNvPr>
          <p:cNvPicPr>
            <a:picLocks noChangeAspect="1"/>
          </p:cNvPicPr>
          <p:nvPr/>
        </p:nvPicPr>
        <p:blipFill>
          <a:blip r:embed="rId3"/>
          <a:stretch>
            <a:fillRect/>
          </a:stretch>
        </p:blipFill>
        <p:spPr>
          <a:xfrm>
            <a:off x="442142" y="1827306"/>
            <a:ext cx="8259716" cy="3203388"/>
          </a:xfrm>
          <a:prstGeom prst="rect">
            <a:avLst/>
          </a:prstGeom>
        </p:spPr>
      </p:pic>
    </p:spTree>
    <p:extLst>
      <p:ext uri="{BB962C8B-B14F-4D97-AF65-F5344CB8AC3E}">
        <p14:creationId xmlns:p14="http://schemas.microsoft.com/office/powerpoint/2010/main" val="2178186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139828" y="2772470"/>
            <a:ext cx="4315874" cy="902493"/>
          </a:xfrm>
          <a:prstGeom prst="rect">
            <a:avLst/>
          </a:prstGeom>
          <a:solidFill>
            <a:srgbClr val="969397"/>
          </a:solidFill>
        </p:spPr>
        <p:txBody>
          <a:bodyPr spcFirstLastPara="1" wrap="square" lIns="62335" tIns="62335" rIns="62335" bIns="62335" anchor="ctr" anchorCtr="0">
            <a:normAutofit/>
          </a:bodyPr>
          <a:lstStyle/>
          <a:p>
            <a:r>
              <a:rPr lang="en-US" sz="2727" b="1" dirty="0">
                <a:solidFill>
                  <a:schemeClr val="tx1"/>
                </a:solidFill>
                <a:latin typeface="Calibri Light" panose="020F0302020204030204" pitchFamily="34" charset="0"/>
                <a:cs typeface="Calibri Light" panose="020F0302020204030204" pitchFamily="34" charset="0"/>
              </a:rPr>
              <a:t>Questions?</a:t>
            </a:r>
            <a:endParaRPr sz="2454" dirty="0">
              <a:solidFill>
                <a:schemeClr val="tx1"/>
              </a:solidFill>
              <a:latin typeface="Calibri Light" panose="020F0302020204030204" pitchFamily="34" charset="0"/>
              <a:cs typeface="Calibri Light" panose="020F0302020204030204" pitchFamily="34" charset="0"/>
            </a:endParaRPr>
          </a:p>
        </p:txBody>
      </p:sp>
      <p:sp>
        <p:nvSpPr>
          <p:cNvPr id="56" name="Google Shape;56;p13"/>
          <p:cNvSpPr/>
          <p:nvPr/>
        </p:nvSpPr>
        <p:spPr>
          <a:xfrm rot="-5400000" flipH="1">
            <a:off x="5105498" y="1080409"/>
            <a:ext cx="5106886" cy="2946068"/>
          </a:xfrm>
          <a:prstGeom prst="rtTriangle">
            <a:avLst/>
          </a:prstGeom>
          <a:solidFill>
            <a:srgbClr val="012AD6"/>
          </a:solidFill>
          <a:ln w="9525" cap="flat" cmpd="sng">
            <a:solidFill>
              <a:srgbClr val="012AD6"/>
            </a:solidFill>
            <a:prstDash val="solid"/>
            <a:round/>
            <a:headEnd type="none" w="sm" len="sm"/>
            <a:tailEnd type="none" w="sm" len="sm"/>
          </a:ln>
        </p:spPr>
        <p:txBody>
          <a:bodyPr spcFirstLastPara="1" wrap="square" lIns="62335" tIns="62335" rIns="62335" bIns="62335" anchor="ctr" anchorCtr="0">
            <a:noAutofit/>
          </a:bodyPr>
          <a:lstStyle/>
          <a:p>
            <a:endParaRPr sz="651" dirty="0">
              <a:solidFill>
                <a:srgbClr val="002060"/>
              </a:solidFill>
            </a:endParaRPr>
          </a:p>
        </p:txBody>
      </p:sp>
      <p:sp>
        <p:nvSpPr>
          <p:cNvPr id="57" name="Google Shape;57;p13"/>
          <p:cNvSpPr/>
          <p:nvPr/>
        </p:nvSpPr>
        <p:spPr>
          <a:xfrm rot="-5400000">
            <a:off x="5978804" y="3700614"/>
            <a:ext cx="3630068" cy="2676273"/>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Tree>
    <p:extLst>
      <p:ext uri="{BB962C8B-B14F-4D97-AF65-F5344CB8AC3E}">
        <p14:creationId xmlns:p14="http://schemas.microsoft.com/office/powerpoint/2010/main" val="78355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graphicFrame>
        <p:nvGraphicFramePr>
          <p:cNvPr id="3" name="Object 2">
            <a:extLst>
              <a:ext uri="{FF2B5EF4-FFF2-40B4-BE49-F238E27FC236}">
                <a16:creationId xmlns:a16="http://schemas.microsoft.com/office/drawing/2014/main" id="{0A6DE8EA-162A-4757-82A3-B07CBA28F8C8}"/>
              </a:ext>
            </a:extLst>
          </p:cNvPr>
          <p:cNvGraphicFramePr>
            <a:graphicFrameLocks noChangeAspect="1"/>
          </p:cNvGraphicFramePr>
          <p:nvPr>
            <p:extLst>
              <p:ext uri="{D42A27DB-BD31-4B8C-83A1-F6EECF244321}">
                <p14:modId xmlns:p14="http://schemas.microsoft.com/office/powerpoint/2010/main" val="3095246470"/>
              </p:ext>
            </p:extLst>
          </p:nvPr>
        </p:nvGraphicFramePr>
        <p:xfrm>
          <a:off x="1539819" y="247834"/>
          <a:ext cx="6075093" cy="6362331"/>
        </p:xfrm>
        <a:graphic>
          <a:graphicData uri="http://schemas.openxmlformats.org/presentationml/2006/ole">
            <mc:AlternateContent xmlns:mc="http://schemas.openxmlformats.org/markup-compatibility/2006">
              <mc:Choice xmlns:v="urn:schemas-microsoft-com:vml" Requires="v">
                <p:oleObj spid="_x0000_s1026" name="Worksheet" r:id="rId4" imgW="4029097" imgH="4219468" progId="Excel.Sheet.12">
                  <p:embed/>
                </p:oleObj>
              </mc:Choice>
              <mc:Fallback>
                <p:oleObj name="Worksheet" r:id="rId4" imgW="4029097" imgH="4219468" progId="Excel.Sheet.12">
                  <p:embed/>
                  <p:pic>
                    <p:nvPicPr>
                      <p:cNvPr id="3" name="Object 2">
                        <a:extLst>
                          <a:ext uri="{FF2B5EF4-FFF2-40B4-BE49-F238E27FC236}">
                            <a16:creationId xmlns:a16="http://schemas.microsoft.com/office/drawing/2014/main" id="{0A6DE8EA-162A-4757-82A3-B07CBA28F8C8}"/>
                          </a:ext>
                        </a:extLst>
                      </p:cNvPr>
                      <p:cNvPicPr/>
                      <p:nvPr/>
                    </p:nvPicPr>
                    <p:blipFill>
                      <a:blip r:embed="rId5"/>
                      <a:stretch>
                        <a:fillRect/>
                      </a:stretch>
                    </p:blipFill>
                    <p:spPr>
                      <a:xfrm>
                        <a:off x="1539819" y="247834"/>
                        <a:ext cx="6075093" cy="6362331"/>
                      </a:xfrm>
                      <a:prstGeom prst="rect">
                        <a:avLst/>
                      </a:prstGeom>
                    </p:spPr>
                  </p:pic>
                </p:oleObj>
              </mc:Fallback>
            </mc:AlternateContent>
          </a:graphicData>
        </a:graphic>
      </p:graphicFrame>
    </p:spTree>
    <p:extLst>
      <p:ext uri="{BB962C8B-B14F-4D97-AF65-F5344CB8AC3E}">
        <p14:creationId xmlns:p14="http://schemas.microsoft.com/office/powerpoint/2010/main" val="3316477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graphicFrame>
        <p:nvGraphicFramePr>
          <p:cNvPr id="4" name="Object 3">
            <a:extLst>
              <a:ext uri="{FF2B5EF4-FFF2-40B4-BE49-F238E27FC236}">
                <a16:creationId xmlns:a16="http://schemas.microsoft.com/office/drawing/2014/main" id="{C9AA200F-E92C-45BC-AFD2-75CD7D320933}"/>
              </a:ext>
            </a:extLst>
          </p:cNvPr>
          <p:cNvGraphicFramePr>
            <a:graphicFrameLocks noChangeAspect="1"/>
          </p:cNvGraphicFramePr>
          <p:nvPr>
            <p:extLst>
              <p:ext uri="{D42A27DB-BD31-4B8C-83A1-F6EECF244321}">
                <p14:modId xmlns:p14="http://schemas.microsoft.com/office/powerpoint/2010/main" val="1087875223"/>
              </p:ext>
            </p:extLst>
          </p:nvPr>
        </p:nvGraphicFramePr>
        <p:xfrm>
          <a:off x="1078153" y="932355"/>
          <a:ext cx="6987693" cy="4993289"/>
        </p:xfrm>
        <a:graphic>
          <a:graphicData uri="http://schemas.openxmlformats.org/presentationml/2006/ole">
            <mc:AlternateContent xmlns:mc="http://schemas.openxmlformats.org/markup-compatibility/2006">
              <mc:Choice xmlns:v="urn:schemas-microsoft-com:vml" Requires="v">
                <p:oleObj spid="_x0000_s2050" name="Worksheet" r:id="rId4" imgW="4572000" imgH="3267022" progId="Excel.Sheet.12">
                  <p:embed/>
                </p:oleObj>
              </mc:Choice>
              <mc:Fallback>
                <p:oleObj name="Worksheet" r:id="rId4" imgW="4572000" imgH="3267022" progId="Excel.Sheet.12">
                  <p:embed/>
                  <p:pic>
                    <p:nvPicPr>
                      <p:cNvPr id="4" name="Object 3">
                        <a:extLst>
                          <a:ext uri="{FF2B5EF4-FFF2-40B4-BE49-F238E27FC236}">
                            <a16:creationId xmlns:a16="http://schemas.microsoft.com/office/drawing/2014/main" id="{C9AA200F-E92C-45BC-AFD2-75CD7D320933}"/>
                          </a:ext>
                        </a:extLst>
                      </p:cNvPr>
                      <p:cNvPicPr/>
                      <p:nvPr/>
                    </p:nvPicPr>
                    <p:blipFill>
                      <a:blip r:embed="rId5"/>
                      <a:stretch>
                        <a:fillRect/>
                      </a:stretch>
                    </p:blipFill>
                    <p:spPr>
                      <a:xfrm>
                        <a:off x="1078153" y="932355"/>
                        <a:ext cx="6987693" cy="4993289"/>
                      </a:xfrm>
                      <a:prstGeom prst="rect">
                        <a:avLst/>
                      </a:prstGeom>
                    </p:spPr>
                  </p:pic>
                </p:oleObj>
              </mc:Fallback>
            </mc:AlternateContent>
          </a:graphicData>
        </a:graphic>
      </p:graphicFrame>
    </p:spTree>
    <p:extLst>
      <p:ext uri="{BB962C8B-B14F-4D97-AF65-F5344CB8AC3E}">
        <p14:creationId xmlns:p14="http://schemas.microsoft.com/office/powerpoint/2010/main" val="51771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graphicFrame>
        <p:nvGraphicFramePr>
          <p:cNvPr id="3" name="Object 2">
            <a:extLst>
              <a:ext uri="{FF2B5EF4-FFF2-40B4-BE49-F238E27FC236}">
                <a16:creationId xmlns:a16="http://schemas.microsoft.com/office/drawing/2014/main" id="{C33F94D0-A83D-43C8-BBE1-E149E3959275}"/>
              </a:ext>
            </a:extLst>
          </p:cNvPr>
          <p:cNvGraphicFramePr>
            <a:graphicFrameLocks noChangeAspect="1"/>
          </p:cNvGraphicFramePr>
          <p:nvPr>
            <p:extLst>
              <p:ext uri="{D42A27DB-BD31-4B8C-83A1-F6EECF244321}">
                <p14:modId xmlns:p14="http://schemas.microsoft.com/office/powerpoint/2010/main" val="101474957"/>
              </p:ext>
            </p:extLst>
          </p:nvPr>
        </p:nvGraphicFramePr>
        <p:xfrm>
          <a:off x="1208343" y="594272"/>
          <a:ext cx="6727314" cy="5669456"/>
        </p:xfrm>
        <a:graphic>
          <a:graphicData uri="http://schemas.openxmlformats.org/presentationml/2006/ole">
            <mc:AlternateContent xmlns:mc="http://schemas.openxmlformats.org/markup-compatibility/2006">
              <mc:Choice xmlns:v="urn:schemas-microsoft-com:vml" Requires="v">
                <p:oleObj spid="_x0000_s3074" name="Worksheet" r:id="rId4" imgW="3876697" imgH="3267022" progId="Excel.Sheet.12">
                  <p:embed/>
                </p:oleObj>
              </mc:Choice>
              <mc:Fallback>
                <p:oleObj name="Worksheet" r:id="rId4" imgW="3876697" imgH="3267022" progId="Excel.Sheet.12">
                  <p:embed/>
                  <p:pic>
                    <p:nvPicPr>
                      <p:cNvPr id="3" name="Object 2">
                        <a:extLst>
                          <a:ext uri="{FF2B5EF4-FFF2-40B4-BE49-F238E27FC236}">
                            <a16:creationId xmlns:a16="http://schemas.microsoft.com/office/drawing/2014/main" id="{C33F94D0-A83D-43C8-BBE1-E149E3959275}"/>
                          </a:ext>
                        </a:extLst>
                      </p:cNvPr>
                      <p:cNvPicPr/>
                      <p:nvPr/>
                    </p:nvPicPr>
                    <p:blipFill>
                      <a:blip r:embed="rId5"/>
                      <a:stretch>
                        <a:fillRect/>
                      </a:stretch>
                    </p:blipFill>
                    <p:spPr>
                      <a:xfrm>
                        <a:off x="1208343" y="594272"/>
                        <a:ext cx="6727314" cy="5669456"/>
                      </a:xfrm>
                      <a:prstGeom prst="rect">
                        <a:avLst/>
                      </a:prstGeom>
                    </p:spPr>
                  </p:pic>
                </p:oleObj>
              </mc:Fallback>
            </mc:AlternateContent>
          </a:graphicData>
        </a:graphic>
      </p:graphicFrame>
    </p:spTree>
    <p:extLst>
      <p:ext uri="{BB962C8B-B14F-4D97-AF65-F5344CB8AC3E}">
        <p14:creationId xmlns:p14="http://schemas.microsoft.com/office/powerpoint/2010/main" val="123598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graphicFrame>
        <p:nvGraphicFramePr>
          <p:cNvPr id="2" name="Object 1">
            <a:extLst>
              <a:ext uri="{FF2B5EF4-FFF2-40B4-BE49-F238E27FC236}">
                <a16:creationId xmlns:a16="http://schemas.microsoft.com/office/drawing/2014/main" id="{4915C8D5-40B5-4564-84AC-4AA94600EF59}"/>
              </a:ext>
            </a:extLst>
          </p:cNvPr>
          <p:cNvGraphicFramePr>
            <a:graphicFrameLocks noChangeAspect="1"/>
          </p:cNvGraphicFramePr>
          <p:nvPr>
            <p:extLst>
              <p:ext uri="{D42A27DB-BD31-4B8C-83A1-F6EECF244321}">
                <p14:modId xmlns:p14="http://schemas.microsoft.com/office/powerpoint/2010/main" val="920985985"/>
              </p:ext>
            </p:extLst>
          </p:nvPr>
        </p:nvGraphicFramePr>
        <p:xfrm>
          <a:off x="1010618" y="949848"/>
          <a:ext cx="7122763" cy="4958303"/>
        </p:xfrm>
        <a:graphic>
          <a:graphicData uri="http://schemas.openxmlformats.org/presentationml/2006/ole">
            <mc:AlternateContent xmlns:mc="http://schemas.openxmlformats.org/markup-compatibility/2006">
              <mc:Choice xmlns:v="urn:schemas-microsoft-com:vml" Requires="v">
                <p:oleObj spid="_x0000_s4098" name="Worksheet" r:id="rId4" imgW="4419600" imgH="3076748" progId="Excel.Sheet.12">
                  <p:embed/>
                </p:oleObj>
              </mc:Choice>
              <mc:Fallback>
                <p:oleObj name="Worksheet" r:id="rId4" imgW="4419600" imgH="3076748" progId="Excel.Sheet.12">
                  <p:embed/>
                  <p:pic>
                    <p:nvPicPr>
                      <p:cNvPr id="2" name="Object 1">
                        <a:extLst>
                          <a:ext uri="{FF2B5EF4-FFF2-40B4-BE49-F238E27FC236}">
                            <a16:creationId xmlns:a16="http://schemas.microsoft.com/office/drawing/2014/main" id="{4915C8D5-40B5-4564-84AC-4AA94600EF59}"/>
                          </a:ext>
                        </a:extLst>
                      </p:cNvPr>
                      <p:cNvPicPr/>
                      <p:nvPr/>
                    </p:nvPicPr>
                    <p:blipFill>
                      <a:blip r:embed="rId5"/>
                      <a:stretch>
                        <a:fillRect/>
                      </a:stretch>
                    </p:blipFill>
                    <p:spPr>
                      <a:xfrm>
                        <a:off x="1010618" y="949848"/>
                        <a:ext cx="7122763" cy="4958303"/>
                      </a:xfrm>
                      <a:prstGeom prst="rect">
                        <a:avLst/>
                      </a:prstGeom>
                    </p:spPr>
                  </p:pic>
                </p:oleObj>
              </mc:Fallback>
            </mc:AlternateContent>
          </a:graphicData>
        </a:graphic>
      </p:graphicFrame>
    </p:spTree>
    <p:extLst>
      <p:ext uri="{BB962C8B-B14F-4D97-AF65-F5344CB8AC3E}">
        <p14:creationId xmlns:p14="http://schemas.microsoft.com/office/powerpoint/2010/main" val="4187249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5" name="Title 4">
            <a:extLst>
              <a:ext uri="{FF2B5EF4-FFF2-40B4-BE49-F238E27FC236}">
                <a16:creationId xmlns:a16="http://schemas.microsoft.com/office/drawing/2014/main" id="{27A2AE11-9FA7-454A-A04E-620978174F5C}"/>
              </a:ext>
            </a:extLst>
          </p:cNvPr>
          <p:cNvSpPr>
            <a:spLocks noGrp="1"/>
          </p:cNvSpPr>
          <p:nvPr>
            <p:ph type="title"/>
          </p:nvPr>
        </p:nvSpPr>
        <p:spPr>
          <a:xfrm>
            <a:off x="2641446" y="698036"/>
            <a:ext cx="4245915" cy="451578"/>
          </a:xfrm>
        </p:spPr>
        <p:txBody>
          <a:bodyPr>
            <a:noAutofit/>
          </a:bodyPr>
          <a:lstStyle/>
          <a:p>
            <a:r>
              <a:rPr lang="en-US" sz="2182" dirty="0">
                <a:latin typeface="Calibri Light" panose="020F0302020204030204" pitchFamily="34" charset="0"/>
                <a:cs typeface="Calibri Light" panose="020F0302020204030204" pitchFamily="34" charset="0"/>
              </a:rPr>
              <a:t>What about the Scholarship Funds?</a:t>
            </a:r>
          </a:p>
        </p:txBody>
      </p:sp>
      <p:sp>
        <p:nvSpPr>
          <p:cNvPr id="11" name="TextBox 10">
            <a:extLst>
              <a:ext uri="{FF2B5EF4-FFF2-40B4-BE49-F238E27FC236}">
                <a16:creationId xmlns:a16="http://schemas.microsoft.com/office/drawing/2014/main" id="{FE7BD6D3-191C-4091-B24A-EF46BE5EDA86}"/>
              </a:ext>
            </a:extLst>
          </p:cNvPr>
          <p:cNvSpPr txBox="1"/>
          <p:nvPr/>
        </p:nvSpPr>
        <p:spPr>
          <a:xfrm>
            <a:off x="551910" y="1792190"/>
            <a:ext cx="8286047" cy="1791837"/>
          </a:xfrm>
          <a:prstGeom prst="rect">
            <a:avLst/>
          </a:prstGeom>
          <a:solidFill>
            <a:schemeClr val="bg1"/>
          </a:solidFill>
        </p:spPr>
        <p:txBody>
          <a:bodyPr wrap="square" rtlCol="0">
            <a:spAutoFit/>
          </a:bodyPr>
          <a:lstStyle/>
          <a:p>
            <a:r>
              <a:rPr lang="en-US" sz="1227" dirty="0">
                <a:latin typeface="Calibri Light" panose="020F0302020204030204" pitchFamily="34" charset="0"/>
                <a:cs typeface="Calibri Light" panose="020F0302020204030204" pitchFamily="34" charset="0"/>
              </a:rPr>
              <a:t>Manson School District has a </a:t>
            </a:r>
            <a:r>
              <a:rPr lang="en-US" sz="1227" b="1" dirty="0">
                <a:latin typeface="Calibri Light" panose="020F0302020204030204" pitchFamily="34" charset="0"/>
                <a:cs typeface="Calibri Light" panose="020F0302020204030204" pitchFamily="34" charset="0"/>
              </a:rPr>
              <a:t>Trust &amp; Agency Fund</a:t>
            </a:r>
            <a:r>
              <a:rPr lang="en-US" sz="1227" dirty="0">
                <a:latin typeface="Calibri Light" panose="020F0302020204030204" pitchFamily="34" charset="0"/>
                <a:cs typeface="Calibri Light" panose="020F0302020204030204" pitchFamily="34" charset="0"/>
              </a:rPr>
              <a:t> that is made up of our separate scholarship funds:</a:t>
            </a: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Freer</a:t>
            </a: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Leffler</a:t>
            </a: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Beresford</a:t>
            </a: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Lopez</a:t>
            </a: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Lake Chelan Pickleball Fund</a:t>
            </a:r>
          </a:p>
          <a:p>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These funds are held in trust and are not considered property of the District. Because of this, we are not required to adopt a budget for this fund. </a:t>
            </a:r>
          </a:p>
        </p:txBody>
      </p:sp>
      <p:graphicFrame>
        <p:nvGraphicFramePr>
          <p:cNvPr id="6" name="Object 5">
            <a:extLst>
              <a:ext uri="{FF2B5EF4-FFF2-40B4-BE49-F238E27FC236}">
                <a16:creationId xmlns:a16="http://schemas.microsoft.com/office/drawing/2014/main" id="{9F3C8EDF-D987-4532-9959-E7E2591FC489}"/>
              </a:ext>
            </a:extLst>
          </p:cNvPr>
          <p:cNvGraphicFramePr>
            <a:graphicFrameLocks noChangeAspect="1"/>
          </p:cNvGraphicFramePr>
          <p:nvPr>
            <p:extLst>
              <p:ext uri="{D42A27DB-BD31-4B8C-83A1-F6EECF244321}">
                <p14:modId xmlns:p14="http://schemas.microsoft.com/office/powerpoint/2010/main" val="1690470276"/>
              </p:ext>
            </p:extLst>
          </p:nvPr>
        </p:nvGraphicFramePr>
        <p:xfrm>
          <a:off x="2109030" y="3877389"/>
          <a:ext cx="4925939" cy="2082098"/>
        </p:xfrm>
        <a:graphic>
          <a:graphicData uri="http://schemas.openxmlformats.org/presentationml/2006/ole">
            <mc:AlternateContent xmlns:mc="http://schemas.openxmlformats.org/markup-compatibility/2006">
              <mc:Choice xmlns:v="urn:schemas-microsoft-com:vml" Requires="v">
                <p:oleObj spid="_x0000_s5122" name="Worksheet" r:id="rId4" imgW="2771887" imgH="1171495" progId="Excel.Sheet.12">
                  <p:embed/>
                </p:oleObj>
              </mc:Choice>
              <mc:Fallback>
                <p:oleObj name="Worksheet" r:id="rId4" imgW="2771887" imgH="1171495" progId="Excel.Sheet.12">
                  <p:embed/>
                  <p:pic>
                    <p:nvPicPr>
                      <p:cNvPr id="6" name="Object 5">
                        <a:extLst>
                          <a:ext uri="{FF2B5EF4-FFF2-40B4-BE49-F238E27FC236}">
                            <a16:creationId xmlns:a16="http://schemas.microsoft.com/office/drawing/2014/main" id="{9F3C8EDF-D987-4532-9959-E7E2591FC489}"/>
                          </a:ext>
                        </a:extLst>
                      </p:cNvPr>
                      <p:cNvPicPr/>
                      <p:nvPr/>
                    </p:nvPicPr>
                    <p:blipFill>
                      <a:blip r:embed="rId5"/>
                      <a:stretch>
                        <a:fillRect/>
                      </a:stretch>
                    </p:blipFill>
                    <p:spPr>
                      <a:xfrm>
                        <a:off x="2109030" y="3877389"/>
                        <a:ext cx="4925939" cy="2082098"/>
                      </a:xfrm>
                      <a:prstGeom prst="rect">
                        <a:avLst/>
                      </a:prstGeom>
                    </p:spPr>
                  </p:pic>
                </p:oleObj>
              </mc:Fallback>
            </mc:AlternateContent>
          </a:graphicData>
        </a:graphic>
      </p:graphicFrame>
    </p:spTree>
    <p:extLst>
      <p:ext uri="{BB962C8B-B14F-4D97-AF65-F5344CB8AC3E}">
        <p14:creationId xmlns:p14="http://schemas.microsoft.com/office/powerpoint/2010/main" val="2535336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139828" y="2772470"/>
            <a:ext cx="4315874" cy="902493"/>
          </a:xfrm>
          <a:prstGeom prst="rect">
            <a:avLst/>
          </a:prstGeom>
          <a:solidFill>
            <a:srgbClr val="969397"/>
          </a:solidFill>
        </p:spPr>
        <p:txBody>
          <a:bodyPr spcFirstLastPara="1" wrap="square" lIns="62335" tIns="62335" rIns="62335" bIns="62335" anchor="b" anchorCtr="0">
            <a:normAutofit/>
          </a:bodyPr>
          <a:lstStyle/>
          <a:p>
            <a:r>
              <a:rPr lang="en-US" sz="2727" b="1" dirty="0">
                <a:solidFill>
                  <a:schemeClr val="tx1"/>
                </a:solidFill>
                <a:latin typeface="Calibri Light" panose="020F0302020204030204" pitchFamily="34" charset="0"/>
                <a:cs typeface="Calibri Light" panose="020F0302020204030204" pitchFamily="34" charset="0"/>
              </a:rPr>
              <a:t>General Fund Overview</a:t>
            </a:r>
            <a:br>
              <a:rPr lang="en-US" sz="2727" b="1" dirty="0">
                <a:solidFill>
                  <a:schemeClr val="tx1"/>
                </a:solidFill>
                <a:latin typeface="Calibri Light" panose="020F0302020204030204" pitchFamily="34" charset="0"/>
                <a:cs typeface="Calibri Light" panose="020F0302020204030204" pitchFamily="34" charset="0"/>
              </a:rPr>
            </a:br>
            <a:r>
              <a:rPr lang="en-US" sz="2182" dirty="0">
                <a:solidFill>
                  <a:schemeClr val="tx1"/>
                </a:solidFill>
                <a:latin typeface="Calibri Light" panose="020F0302020204030204" pitchFamily="34" charset="0"/>
                <a:cs typeface="Calibri Light" panose="020F0302020204030204" pitchFamily="34" charset="0"/>
              </a:rPr>
              <a:t>Fiscal Year 2024-2025</a:t>
            </a:r>
            <a:endParaRPr sz="2454" dirty="0">
              <a:solidFill>
                <a:schemeClr val="tx1"/>
              </a:solidFill>
              <a:latin typeface="Calibri Light" panose="020F0302020204030204" pitchFamily="34" charset="0"/>
              <a:cs typeface="Calibri Light" panose="020F0302020204030204" pitchFamily="34" charset="0"/>
            </a:endParaRPr>
          </a:p>
        </p:txBody>
      </p:sp>
      <p:sp>
        <p:nvSpPr>
          <p:cNvPr id="56" name="Google Shape;56;p13"/>
          <p:cNvSpPr/>
          <p:nvPr/>
        </p:nvSpPr>
        <p:spPr>
          <a:xfrm rot="-5400000" flipH="1">
            <a:off x="5105498" y="1080409"/>
            <a:ext cx="5106886" cy="2946068"/>
          </a:xfrm>
          <a:prstGeom prst="rtTriangle">
            <a:avLst/>
          </a:prstGeom>
          <a:solidFill>
            <a:srgbClr val="012AD6"/>
          </a:solidFill>
          <a:ln w="9525" cap="flat" cmpd="sng">
            <a:solidFill>
              <a:srgbClr val="012AD6"/>
            </a:solidFill>
            <a:prstDash val="solid"/>
            <a:round/>
            <a:headEnd type="none" w="sm" len="sm"/>
            <a:tailEnd type="none" w="sm" len="sm"/>
          </a:ln>
        </p:spPr>
        <p:txBody>
          <a:bodyPr spcFirstLastPara="1" wrap="square" lIns="62335" tIns="62335" rIns="62335" bIns="62335" anchor="ctr" anchorCtr="0">
            <a:noAutofit/>
          </a:bodyPr>
          <a:lstStyle/>
          <a:p>
            <a:endParaRPr sz="651" dirty="0">
              <a:solidFill>
                <a:srgbClr val="002060"/>
              </a:solidFill>
            </a:endParaRPr>
          </a:p>
        </p:txBody>
      </p:sp>
      <p:sp>
        <p:nvSpPr>
          <p:cNvPr id="57" name="Google Shape;57;p13"/>
          <p:cNvSpPr/>
          <p:nvPr/>
        </p:nvSpPr>
        <p:spPr>
          <a:xfrm rot="-5400000">
            <a:off x="5978804" y="3700614"/>
            <a:ext cx="3630068" cy="2676273"/>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Tree>
    <p:extLst>
      <p:ext uri="{BB962C8B-B14F-4D97-AF65-F5344CB8AC3E}">
        <p14:creationId xmlns:p14="http://schemas.microsoft.com/office/powerpoint/2010/main" val="523321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graphicFrame>
        <p:nvGraphicFramePr>
          <p:cNvPr id="2" name="Object 1">
            <a:extLst>
              <a:ext uri="{FF2B5EF4-FFF2-40B4-BE49-F238E27FC236}">
                <a16:creationId xmlns:a16="http://schemas.microsoft.com/office/drawing/2014/main" id="{03714018-76C7-4DB3-A447-19C640AB869A}"/>
              </a:ext>
            </a:extLst>
          </p:cNvPr>
          <p:cNvGraphicFramePr>
            <a:graphicFrameLocks noChangeAspect="1"/>
          </p:cNvGraphicFramePr>
          <p:nvPr>
            <p:extLst>
              <p:ext uri="{D42A27DB-BD31-4B8C-83A1-F6EECF244321}">
                <p14:modId xmlns:p14="http://schemas.microsoft.com/office/powerpoint/2010/main" val="277342218"/>
              </p:ext>
            </p:extLst>
          </p:nvPr>
        </p:nvGraphicFramePr>
        <p:xfrm>
          <a:off x="1498997" y="241947"/>
          <a:ext cx="6146006" cy="6374106"/>
        </p:xfrm>
        <a:graphic>
          <a:graphicData uri="http://schemas.openxmlformats.org/presentationml/2006/ole">
            <mc:AlternateContent xmlns:mc="http://schemas.openxmlformats.org/markup-compatibility/2006">
              <mc:Choice xmlns:v="urn:schemas-microsoft-com:vml" Requires="v">
                <p:oleObj spid="_x0000_s6146" name="Worksheet" r:id="rId4" imgW="4619692" imgH="4791008" progId="Excel.Sheet.12">
                  <p:embed/>
                </p:oleObj>
              </mc:Choice>
              <mc:Fallback>
                <p:oleObj name="Worksheet" r:id="rId4" imgW="4619692" imgH="4791008" progId="Excel.Sheet.12">
                  <p:embed/>
                  <p:pic>
                    <p:nvPicPr>
                      <p:cNvPr id="2" name="Object 1">
                        <a:extLst>
                          <a:ext uri="{FF2B5EF4-FFF2-40B4-BE49-F238E27FC236}">
                            <a16:creationId xmlns:a16="http://schemas.microsoft.com/office/drawing/2014/main" id="{03714018-76C7-4DB3-A447-19C640AB869A}"/>
                          </a:ext>
                        </a:extLst>
                      </p:cNvPr>
                      <p:cNvPicPr/>
                      <p:nvPr/>
                    </p:nvPicPr>
                    <p:blipFill>
                      <a:blip r:embed="rId5"/>
                      <a:stretch>
                        <a:fillRect/>
                      </a:stretch>
                    </p:blipFill>
                    <p:spPr>
                      <a:xfrm>
                        <a:off x="1498997" y="241947"/>
                        <a:ext cx="6146006" cy="6374106"/>
                      </a:xfrm>
                      <a:prstGeom prst="rect">
                        <a:avLst/>
                      </a:prstGeom>
                    </p:spPr>
                  </p:pic>
                </p:oleObj>
              </mc:Fallback>
            </mc:AlternateContent>
          </a:graphicData>
        </a:graphic>
      </p:graphicFrame>
    </p:spTree>
    <p:extLst>
      <p:ext uri="{BB962C8B-B14F-4D97-AF65-F5344CB8AC3E}">
        <p14:creationId xmlns:p14="http://schemas.microsoft.com/office/powerpoint/2010/main" val="347191493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2252</TotalTime>
  <Words>1018</Words>
  <Application>Microsoft Office PowerPoint</Application>
  <PresentationFormat>Letter Paper (8.5x11 in)</PresentationFormat>
  <Paragraphs>70</Paragraphs>
  <Slides>26</Slides>
  <Notes>26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0" baseType="lpstr">
      <vt:lpstr>Arial</vt:lpstr>
      <vt:lpstr>Calibri Light</vt:lpstr>
      <vt:lpstr>Simple Light</vt:lpstr>
      <vt:lpstr>Worksheet</vt:lpstr>
      <vt:lpstr>2024-2025 Fiscal Year Budget  Manson School District No. 19</vt:lpstr>
      <vt:lpstr>What are the budgets for Manson School District?</vt:lpstr>
      <vt:lpstr>PowerPoint Presentation</vt:lpstr>
      <vt:lpstr>PowerPoint Presentation</vt:lpstr>
      <vt:lpstr>PowerPoint Presentation</vt:lpstr>
      <vt:lpstr>PowerPoint Presentation</vt:lpstr>
      <vt:lpstr>What about the Scholarship Funds?</vt:lpstr>
      <vt:lpstr>General Fund Overview Fiscal Year 2024-2025</vt:lpstr>
      <vt:lpstr>PowerPoint Presentation</vt:lpstr>
      <vt:lpstr>How is our enrollment?</vt:lpstr>
      <vt:lpstr>What is the status of our levies?</vt:lpstr>
      <vt:lpstr>Where does the money come from?</vt:lpstr>
      <vt:lpstr>PowerPoint Presentation</vt:lpstr>
      <vt:lpstr>Where does the money go?</vt:lpstr>
      <vt:lpstr>PowerPoint Presentation</vt:lpstr>
      <vt:lpstr>PowerPoint Presentation</vt:lpstr>
      <vt:lpstr>What else do I need to know?</vt:lpstr>
      <vt:lpstr>Four Year Budget Projections F-195F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Debbie Cook</dc:creator>
  <cp:lastModifiedBy>Kari Desser</cp:lastModifiedBy>
  <cp:revision>149</cp:revision>
  <cp:lastPrinted>2022-07-19T18:48:13Z</cp:lastPrinted>
  <dcterms:modified xsi:type="dcterms:W3CDTF">2024-07-11T21:12:33Z</dcterms:modified>
</cp:coreProperties>
</file>